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3" r:id="rId14"/>
    <p:sldId id="270" r:id="rId15"/>
    <p:sldId id="271" r:id="rId16"/>
    <p:sldId id="274" r:id="rId17"/>
    <p:sldId id="275" r:id="rId18"/>
    <p:sldId id="276" r:id="rId19"/>
    <p:sldId id="277" r:id="rId20"/>
    <p:sldId id="268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8F06-D1F7-47F4-BEA8-6AA08B88CCC4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F760-8E6A-43BF-955F-35E70B1EAB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288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8F06-D1F7-47F4-BEA8-6AA08B88CCC4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F760-8E6A-43BF-955F-35E70B1EAB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263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8F06-D1F7-47F4-BEA8-6AA08B88CCC4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F760-8E6A-43BF-955F-35E70B1EAB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360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8F06-D1F7-47F4-BEA8-6AA08B88CCC4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F760-8E6A-43BF-955F-35E70B1EAB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666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8F06-D1F7-47F4-BEA8-6AA08B88CCC4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F760-8E6A-43BF-955F-35E70B1EAB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263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8F06-D1F7-47F4-BEA8-6AA08B88CCC4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F760-8E6A-43BF-955F-35E70B1EAB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49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8F06-D1F7-47F4-BEA8-6AA08B88CCC4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F760-8E6A-43BF-955F-35E70B1EAB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10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8F06-D1F7-47F4-BEA8-6AA08B88CCC4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F760-8E6A-43BF-955F-35E70B1EAB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419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8F06-D1F7-47F4-BEA8-6AA08B88CCC4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F760-8E6A-43BF-955F-35E70B1EAB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6408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8F06-D1F7-47F4-BEA8-6AA08B88CCC4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F760-8E6A-43BF-955F-35E70B1EAB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1492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8F06-D1F7-47F4-BEA8-6AA08B88CCC4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1F760-8E6A-43BF-955F-35E70B1EAB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15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B8F06-D1F7-47F4-BEA8-6AA08B88CCC4}" type="datetimeFigureOut">
              <a:rPr lang="es-CL" smtClean="0"/>
              <a:t>17-03-2020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1F760-8E6A-43BF-955F-35E70B1EAB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273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google.cl/imgres?imgurl=http://www.funvisis.gob.ve/imagenes/fotos_varias/ondas_rayleigh.jpg&amp;imgrefurl=http://www.funvisis.gob.ve/glosario_.php&amp;h=193&amp;w=366&amp;sz=23&amp;hl=es&amp;start=18&amp;tbnid=4ybQiRYVhZWjLM:&amp;tbnh=64&amp;tbnw=122&amp;prev=/images?q=ondas+sismicas&amp;svnum=10&amp;hl=es&amp;lr=&amp;sa=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images.google.cl/imgres?imgurl=http://www.dw-world.de/image/0,,1617892_1,00.jpg&amp;imgrefurl=http://www.dw-world.de/dw/article/0,2144,1624445,00.html&amp;h=195&amp;w=344&amp;sz=20&amp;hl=es&amp;start=1&amp;tbnid=uX5oZTQ9IKrGjM:&amp;tbnh=68&amp;tbnw=120&amp;prev=/images?q=ola+del+estadio&amp;svnum=10&amp;hl=es&amp;lr=&amp;sa=G" TargetMode="Externa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google.cl/imgres?imgurl=http://www.geocities.com/cerdeiraa/manos2.jpg&amp;imgrefurl=http://www.geocities.com/cerdeiraa/MOV_ONDULATORIO.html&amp;h=84&amp;w=253&amp;sz=5&amp;hl=es&amp;start=16&amp;tbnid=WM0B_j0ZAm5lZM:&amp;tbnh=35&amp;tbnw=106&amp;prev=/images?q=ondas+longitudinales&amp;svnum=10&amp;hl=es&amp;lr=&amp;sa=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cca.org.mx/dds/ninos/images/tomo3/36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images.google.cl/imgres?imgurl=http://www.alimentacion-sana.com.ar/Portal%20nuevo/imagenesplanillas/originales/microondas.jpg&amp;imgrefurl=http://www.alimentacion-sana.com.ar/informaciones/Cocina/microndas.htm&amp;h=150&amp;w=150&amp;sz=15&amp;hl=es&amp;start=4&amp;tbnid=WSdQ2jABNpYMaM:&amp;tbnh=96&amp;tbnw=96&amp;prev=/images?q=microndas&amp;svnum=10&amp;hl=es&amp;lr=&amp;sa=G" TargetMode="Externa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04503"/>
            <a:ext cx="12096206" cy="1332411"/>
          </a:xfrm>
        </p:spPr>
        <p:txBody>
          <a:bodyPr>
            <a:normAutofit/>
          </a:bodyPr>
          <a:lstStyle/>
          <a:p>
            <a:r>
              <a:rPr lang="es-CL" sz="3600" b="1" dirty="0"/>
              <a:t>Unidad 1: ¿De qué manera se </a:t>
            </a:r>
            <a:r>
              <a:rPr lang="es-CL" sz="3600" b="1" dirty="0" smtClean="0"/>
              <a:t>¿De  qué manera se relacionan las ondas con el sonido? </a:t>
            </a:r>
            <a:endParaRPr lang="es-CL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8011" y="1528354"/>
            <a:ext cx="11247120" cy="5120640"/>
          </a:xfrm>
        </p:spPr>
        <p:txBody>
          <a:bodyPr/>
          <a:lstStyle/>
          <a:p>
            <a:endParaRPr lang="es-CL" dirty="0" smtClean="0"/>
          </a:p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674222"/>
            <a:ext cx="6675120" cy="432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9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078" y="85060"/>
            <a:ext cx="10038907" cy="6019800"/>
          </a:xfrm>
        </p:spPr>
        <p:txBody>
          <a:bodyPr/>
          <a:lstStyle/>
          <a:p>
            <a:endParaRPr lang="es-ES_tradnl" dirty="0"/>
          </a:p>
          <a:p>
            <a:r>
              <a:rPr lang="es-ES_tradnl" b="1" dirty="0">
                <a:solidFill>
                  <a:schemeClr val="accent2"/>
                </a:solidFill>
              </a:rPr>
              <a:t>Cuando una sucesión de pulsos se generan a intervalos iguales de tiempo la onda resultante será una onda periódica.</a:t>
            </a:r>
            <a:endParaRPr lang="es-ES" b="1" dirty="0">
              <a:solidFill>
                <a:schemeClr val="accent2"/>
              </a:solidFill>
            </a:endParaRPr>
          </a:p>
        </p:txBody>
      </p:sp>
      <p:pic>
        <p:nvPicPr>
          <p:cNvPr id="4100" name="Picture 4" descr="C:\Mis documentos\Mis imágenes\ond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0944" y="2628015"/>
            <a:ext cx="7010400" cy="257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520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446567"/>
            <a:ext cx="11353800" cy="5730396"/>
          </a:xfrm>
        </p:spPr>
        <p:txBody>
          <a:bodyPr/>
          <a:lstStyle/>
          <a:p>
            <a:r>
              <a:rPr lang="es-CL" dirty="0" smtClean="0"/>
              <a:t>2.-Modo de vibración:</a:t>
            </a:r>
          </a:p>
          <a:p>
            <a:r>
              <a:rPr lang="es-CL" sz="2400" dirty="0" smtClean="0"/>
              <a:t>Según la manera que vibra una onda se puede clasificar como </a:t>
            </a:r>
            <a:r>
              <a:rPr lang="es-CL" sz="2400" b="1" dirty="0" smtClean="0"/>
              <a:t>TRANSVERSAL </a:t>
            </a:r>
            <a:r>
              <a:rPr lang="es-CL" sz="2400" dirty="0" smtClean="0"/>
              <a:t>cuando las partículas del medio que vibran perpendicularmente a la dirección de propagación de los pulsos.</a:t>
            </a:r>
          </a:p>
          <a:p>
            <a:endParaRPr lang="es-CL" sz="2400" dirty="0"/>
          </a:p>
        </p:txBody>
      </p:sp>
      <p:pic>
        <p:nvPicPr>
          <p:cNvPr id="5" name="Picture 5" descr="C:\Mis documentos\Mis imágenes\transversale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6855" y="2135371"/>
            <a:ext cx="4673895" cy="26173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45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609600"/>
            <a:ext cx="7772400" cy="5486400"/>
          </a:xfrm>
        </p:spPr>
        <p:txBody>
          <a:bodyPr/>
          <a:lstStyle/>
          <a:p>
            <a:r>
              <a:rPr lang="es-ES">
                <a:solidFill>
                  <a:srgbClr val="000000"/>
                </a:solidFill>
                <a:latin typeface="Arial" charset="0"/>
                <a:cs typeface="Arial" charset="0"/>
                <a:hlinkClick r:id="rId2"/>
              </a:rPr>
              <a:t> </a:t>
            </a:r>
            <a:endParaRPr lang="es-E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4340" name="Picture 4" descr="http://images.google.cl/images?q=tbn:4ybQiRYVhZWjLM:http://www.funvisis.gob.ve/imagenes/fotos_varias/ondas_rayleig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33401"/>
            <a:ext cx="3429000" cy="1800225"/>
          </a:xfrm>
          <a:prstGeom prst="rect">
            <a:avLst/>
          </a:prstGeom>
          <a:noFill/>
        </p:spPr>
      </p:pic>
      <p:pic>
        <p:nvPicPr>
          <p:cNvPr id="14341" name="Picture 5" descr="C:\Mis documentos\Mis imágenes\Cuerda%20vibrante,%20animacion%20con%20n=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895600"/>
            <a:ext cx="6400800" cy="2427288"/>
          </a:xfrm>
          <a:prstGeom prst="rect">
            <a:avLst/>
          </a:prstGeom>
          <a:noFill/>
        </p:spPr>
      </p:pic>
      <p:pic>
        <p:nvPicPr>
          <p:cNvPr id="14343" name="Picture 7" descr="http://images.google.cl/images?q=tbn:uX5oZTQ9IKrGjM:http://www.dw-world.de/image/0,,1617892_1,0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609600"/>
            <a:ext cx="3124200" cy="1771650"/>
          </a:xfrm>
          <a:prstGeom prst="rect">
            <a:avLst/>
          </a:prstGeom>
          <a:noFill/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438400" y="5791200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600" b="1">
                <a:solidFill>
                  <a:schemeClr val="accent2"/>
                </a:solidFill>
              </a:rPr>
              <a:t>Ondas transversales</a:t>
            </a:r>
            <a:endParaRPr lang="es-ES" sz="36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81" y="1410102"/>
            <a:ext cx="7411717" cy="2232248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3361763"/>
            <a:ext cx="2880320" cy="329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6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83771" y="332656"/>
            <a:ext cx="9340213" cy="762000"/>
          </a:xfrm>
        </p:spPr>
        <p:txBody>
          <a:bodyPr/>
          <a:lstStyle/>
          <a:p>
            <a:pPr algn="l"/>
            <a:r>
              <a:rPr lang="es-ES_tradnl" sz="3600" b="1" dirty="0">
                <a:solidFill>
                  <a:schemeClr val="accent2"/>
                </a:solidFill>
              </a:rPr>
              <a:t>Ondas Longitudinales</a:t>
            </a:r>
            <a:endParaRPr lang="es-ES" sz="3600" b="1" dirty="0">
              <a:solidFill>
                <a:schemeClr val="accent2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829" y="1104900"/>
            <a:ext cx="10946674" cy="4800600"/>
          </a:xfrm>
        </p:spPr>
        <p:txBody>
          <a:bodyPr/>
          <a:lstStyle/>
          <a:p>
            <a:r>
              <a:rPr lang="es-ES_tradnl" dirty="0" smtClean="0">
                <a:solidFill>
                  <a:schemeClr val="accent2"/>
                </a:solidFill>
              </a:rPr>
              <a:t>Las ondas </a:t>
            </a:r>
            <a:r>
              <a:rPr lang="es-ES_tradnl" b="1" dirty="0" smtClean="0">
                <a:solidFill>
                  <a:schemeClr val="accent2"/>
                </a:solidFill>
              </a:rPr>
              <a:t>longitudinales</a:t>
            </a:r>
            <a:r>
              <a:rPr lang="es-ES_tradnl" dirty="0" smtClean="0">
                <a:solidFill>
                  <a:schemeClr val="accent2"/>
                </a:solidFill>
              </a:rPr>
              <a:t> hacen vibrar las moléculas del medio en la misma dirección en que se propagan, es decir horizontalmente.</a:t>
            </a:r>
          </a:p>
          <a:p>
            <a:r>
              <a:rPr lang="es-ES_tradnl" dirty="0" smtClean="0">
                <a:solidFill>
                  <a:schemeClr val="accent2"/>
                </a:solidFill>
              </a:rPr>
              <a:t>Ejemplo, las ondas producidas por el sonido.</a:t>
            </a:r>
            <a:endParaRPr lang="es-ES" dirty="0">
              <a:solidFill>
                <a:schemeClr val="accent2"/>
              </a:solidFill>
            </a:endParaRPr>
          </a:p>
        </p:txBody>
      </p:sp>
      <p:pic>
        <p:nvPicPr>
          <p:cNvPr id="15364" name="Picture 4" descr="C:\Mis documentos\Mis imágenes\longitudinale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624" y="2926892"/>
            <a:ext cx="3810000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424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79714" y="609600"/>
            <a:ext cx="9002486" cy="685800"/>
          </a:xfrm>
        </p:spPr>
        <p:txBody>
          <a:bodyPr/>
          <a:lstStyle/>
          <a:p>
            <a:pPr algn="l"/>
            <a:r>
              <a:rPr lang="es-ES_tradnl" sz="4000" b="1" dirty="0">
                <a:solidFill>
                  <a:schemeClr val="accent2"/>
                </a:solidFill>
              </a:rPr>
              <a:t>Ondas longitudinales</a:t>
            </a:r>
            <a:endParaRPr lang="es-ES" sz="4000" b="1" dirty="0">
              <a:solidFill>
                <a:schemeClr val="accent2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447800"/>
            <a:ext cx="8534400" cy="5029200"/>
          </a:xfrm>
        </p:spPr>
        <p:txBody>
          <a:bodyPr/>
          <a:lstStyle/>
          <a:p>
            <a:r>
              <a:rPr lang="es-ES">
                <a:solidFill>
                  <a:srgbClr val="000000"/>
                </a:solidFill>
                <a:latin typeface="Arial" charset="0"/>
                <a:cs typeface="Arial" charset="0"/>
                <a:hlinkClick r:id="rId2"/>
              </a:rPr>
              <a:t> </a:t>
            </a:r>
            <a:endParaRPr lang="es-E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6389" name="Picture 5" descr="http://images.google.cl/images?q=tbn:WM0B_j0ZAm5lZM:http://www.geocities.com/cerdeiraa/manos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402" y="2360611"/>
            <a:ext cx="6014947" cy="1989319"/>
          </a:xfrm>
          <a:prstGeom prst="rect">
            <a:avLst/>
          </a:prstGeom>
          <a:noFill/>
        </p:spPr>
      </p:pic>
      <p:pic>
        <p:nvPicPr>
          <p:cNvPr id="16390" name="Picture 6" descr="C:\Mis documentos\Mis imágenes\muell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1555" y="1066800"/>
            <a:ext cx="2042159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65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4646" y="255182"/>
            <a:ext cx="7772400" cy="914400"/>
          </a:xfrm>
        </p:spPr>
        <p:txBody>
          <a:bodyPr/>
          <a:lstStyle/>
          <a:p>
            <a:r>
              <a:rPr lang="es-CL" sz="3600" b="1" dirty="0" smtClean="0"/>
              <a:t>3.- Según el medio de propagación</a:t>
            </a:r>
            <a:endParaRPr lang="es-CL" sz="36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4646" y="1169582"/>
            <a:ext cx="8763000" cy="5486400"/>
          </a:xfrm>
        </p:spPr>
        <p:txBody>
          <a:bodyPr/>
          <a:lstStyle/>
          <a:p>
            <a:r>
              <a:rPr lang="es-ES_tradnl" b="1" dirty="0" smtClean="0">
                <a:solidFill>
                  <a:schemeClr val="accent2"/>
                </a:solidFill>
              </a:rPr>
              <a:t>Ondas </a:t>
            </a:r>
            <a:r>
              <a:rPr lang="es-ES_tradnl" b="1" dirty="0">
                <a:solidFill>
                  <a:schemeClr val="accent2"/>
                </a:solidFill>
              </a:rPr>
              <a:t>mecánicas, </a:t>
            </a:r>
            <a:r>
              <a:rPr lang="es-ES_tradnl" dirty="0">
                <a:solidFill>
                  <a:schemeClr val="accent2"/>
                </a:solidFill>
              </a:rPr>
              <a:t>son aquellas que necesitan de un medio material para propagarse</a:t>
            </a:r>
            <a:r>
              <a:rPr lang="es-ES_tradnl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es-ES_tradnl" b="1" dirty="0" smtClean="0">
                <a:solidFill>
                  <a:schemeClr val="accent2"/>
                </a:solidFill>
              </a:rPr>
              <a:t>Ejemplo;</a:t>
            </a:r>
            <a:endParaRPr lang="es-ES_tradnl" b="1" dirty="0">
              <a:solidFill>
                <a:schemeClr val="accent2"/>
              </a:solidFill>
            </a:endParaRPr>
          </a:p>
          <a:p>
            <a:r>
              <a:rPr lang="es-ES_tradnl" b="1" dirty="0" smtClean="0">
                <a:solidFill>
                  <a:schemeClr val="accent2"/>
                </a:solidFill>
              </a:rPr>
              <a:t>Ondas </a:t>
            </a:r>
            <a:r>
              <a:rPr lang="es-ES_tradnl" b="1" dirty="0">
                <a:solidFill>
                  <a:schemeClr val="accent2"/>
                </a:solidFill>
              </a:rPr>
              <a:t>sísmicas</a:t>
            </a:r>
          </a:p>
          <a:p>
            <a:endParaRPr lang="es-ES" dirty="0">
              <a:solidFill>
                <a:schemeClr val="accent2"/>
              </a:solidFill>
            </a:endParaRPr>
          </a:p>
        </p:txBody>
      </p:sp>
      <p:pic>
        <p:nvPicPr>
          <p:cNvPr id="7172" name="Picture 4" descr="C:\Mis documentos\Mis imágenes\vdm009i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31" y="3036548"/>
            <a:ext cx="5242580" cy="3130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768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5211" y="393404"/>
            <a:ext cx="9379132" cy="5436781"/>
          </a:xfrm>
        </p:spPr>
        <p:txBody>
          <a:bodyPr/>
          <a:lstStyle/>
          <a:p>
            <a:r>
              <a:rPr lang="es-ES_tradnl" b="1" dirty="0" smtClean="0">
                <a:solidFill>
                  <a:schemeClr val="accent2"/>
                </a:solidFill>
              </a:rPr>
              <a:t>Ondas </a:t>
            </a:r>
            <a:r>
              <a:rPr lang="es-ES_tradnl" b="1" dirty="0">
                <a:solidFill>
                  <a:schemeClr val="accent2"/>
                </a:solidFill>
              </a:rPr>
              <a:t>sonoras, </a:t>
            </a:r>
            <a:r>
              <a:rPr lang="es-ES_tradnl" dirty="0">
                <a:solidFill>
                  <a:schemeClr val="accent2"/>
                </a:solidFill>
              </a:rPr>
              <a:t>cuando una persona emite un sonido las moléculas de aire a su alrededor comienzan a vibrar.</a:t>
            </a:r>
            <a:endParaRPr lang="es-ES" dirty="0">
              <a:solidFill>
                <a:schemeClr val="accent2"/>
              </a:solidFill>
            </a:endParaRPr>
          </a:p>
        </p:txBody>
      </p:sp>
      <p:pic>
        <p:nvPicPr>
          <p:cNvPr id="9221" name="Picture 5" descr="soni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358" y="1862469"/>
            <a:ext cx="3733800" cy="3328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622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58091" y="260648"/>
            <a:ext cx="9065893" cy="762000"/>
          </a:xfrm>
        </p:spPr>
        <p:txBody>
          <a:bodyPr/>
          <a:lstStyle/>
          <a:p>
            <a:pPr algn="l"/>
            <a:r>
              <a:rPr lang="es-ES_tradnl" sz="4000" b="1" dirty="0" smtClean="0">
                <a:solidFill>
                  <a:schemeClr val="accent2"/>
                </a:solidFill>
              </a:rPr>
              <a:t>Ondas </a:t>
            </a:r>
            <a:r>
              <a:rPr lang="es-ES_tradnl" sz="4000" b="1" dirty="0">
                <a:solidFill>
                  <a:schemeClr val="accent2"/>
                </a:solidFill>
              </a:rPr>
              <a:t>Electromagnéticas</a:t>
            </a:r>
            <a:endParaRPr lang="es-ES" sz="4000" b="1" dirty="0">
              <a:solidFill>
                <a:schemeClr val="accent2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1" y="1124744"/>
            <a:ext cx="11234056" cy="573325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ES_tradnl" sz="2600" dirty="0" smtClean="0">
                <a:solidFill>
                  <a:schemeClr val="accent2"/>
                </a:solidFill>
              </a:rPr>
              <a:t>Las ondas electromagnéticas se pueden propagar en el vacío, como también en un medio material. Se producen por movimiento de las cargas electromagnéticas.</a:t>
            </a:r>
          </a:p>
          <a:p>
            <a:pPr>
              <a:lnSpc>
                <a:spcPct val="150000"/>
              </a:lnSpc>
            </a:pPr>
            <a:r>
              <a:rPr lang="es-ES_tradnl" sz="2600" dirty="0" smtClean="0">
                <a:solidFill>
                  <a:schemeClr val="accent2"/>
                </a:solidFill>
              </a:rPr>
              <a:t>Alguno ejemplos son: la luz visible, los rayos X ,los microondas, las infrarrojas, etc.</a:t>
            </a:r>
          </a:p>
          <a:p>
            <a:pPr>
              <a:lnSpc>
                <a:spcPct val="150000"/>
              </a:lnSpc>
            </a:pPr>
            <a:r>
              <a:rPr lang="es-ES_tradnl" sz="2600" dirty="0" smtClean="0">
                <a:solidFill>
                  <a:schemeClr val="accent2"/>
                </a:solidFill>
              </a:rPr>
              <a:t>La mayoría de las ondas electromagnéticas no las podemos ver a excepción de las infrarrojas (calor) y la luz ( ojos).</a:t>
            </a:r>
          </a:p>
          <a:p>
            <a:pPr>
              <a:lnSpc>
                <a:spcPct val="150000"/>
              </a:lnSpc>
            </a:pPr>
            <a:r>
              <a:rPr lang="es-ES_tradnl" sz="2600" dirty="0" smtClean="0">
                <a:solidFill>
                  <a:schemeClr val="accent2"/>
                </a:solidFill>
              </a:rPr>
              <a:t>Las ondas electromagnéticas a parte de viajar en el vacío lo pueden hacer en medios.</a:t>
            </a:r>
          </a:p>
          <a:p>
            <a:pPr>
              <a:lnSpc>
                <a:spcPct val="150000"/>
              </a:lnSpc>
            </a:pPr>
            <a:endParaRPr lang="es-E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0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images.google.cl/images?q=tbn:whbwz8EOxso2HM:http://www.cca.org.mx/dds/ninos/images/tomo3/36.gif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33601" y="609601"/>
            <a:ext cx="2854325" cy="2430463"/>
          </a:xfrm>
          <a:ln/>
        </p:spPr>
      </p:pic>
      <p:pic>
        <p:nvPicPr>
          <p:cNvPr id="11272" name="Picture 8" descr="http://thales.cica.es/rd/Recursos/rd99/ed99-0504-01/rayos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533400"/>
            <a:ext cx="3244850" cy="3276600"/>
          </a:xfrm>
          <a:prstGeom prst="rect">
            <a:avLst/>
          </a:prstGeom>
          <a:noFill/>
        </p:spPr>
      </p:pic>
      <p:pic>
        <p:nvPicPr>
          <p:cNvPr id="11274" name="Picture 10" descr="http://images.google.cl/images?q=tbn:WSdQ2jABNpYMaM:http://www.alimentacion-sana.com.ar/Portal%2520nuevo/imagenesplanillas/originales/microonda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4114800"/>
            <a:ext cx="2209800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125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257" y="0"/>
            <a:ext cx="11247120" cy="661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691116"/>
            <a:ext cx="10515600" cy="5485847"/>
          </a:xfrm>
        </p:spPr>
        <p:txBody>
          <a:bodyPr>
            <a:normAutofit lnSpcReduction="10000"/>
          </a:bodyPr>
          <a:lstStyle/>
          <a:p>
            <a:r>
              <a:rPr lang="es-CL" sz="3000" b="1" dirty="0" smtClean="0"/>
              <a:t>4.- Según el límite de propagación</a:t>
            </a:r>
            <a:endParaRPr lang="es-CL" sz="3000" b="1" dirty="0"/>
          </a:p>
          <a:p>
            <a:pPr>
              <a:lnSpc>
                <a:spcPct val="150000"/>
              </a:lnSpc>
            </a:pPr>
            <a:r>
              <a:rPr lang="es-CL" dirty="0"/>
              <a:t>Las ondas que se </a:t>
            </a:r>
            <a:r>
              <a:rPr lang="es-CL" dirty="0" smtClean="0"/>
              <a:t>pueden propagar </a:t>
            </a:r>
            <a:r>
              <a:rPr lang="es-CL" dirty="0"/>
              <a:t>de forma </a:t>
            </a:r>
            <a:r>
              <a:rPr lang="es-CL" dirty="0" smtClean="0"/>
              <a:t>libre y </a:t>
            </a:r>
            <a:r>
              <a:rPr lang="es-CL" dirty="0"/>
              <a:t>en una región no</a:t>
            </a:r>
          </a:p>
          <a:p>
            <a:pPr>
              <a:lnSpc>
                <a:spcPct val="150000"/>
              </a:lnSpc>
            </a:pPr>
            <a:r>
              <a:rPr lang="es-CL" dirty="0"/>
              <a:t>limitada, como el sonido</a:t>
            </a:r>
            <a:r>
              <a:rPr lang="es-CL" dirty="0" smtClean="0"/>
              <a:t>, se </a:t>
            </a:r>
            <a:r>
              <a:rPr lang="es-CL" dirty="0"/>
              <a:t>denominan </a:t>
            </a:r>
            <a:r>
              <a:rPr lang="es-CL" b="1" dirty="0"/>
              <a:t>viajeras</a:t>
            </a:r>
            <a:r>
              <a:rPr lang="es-CL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s-CL" dirty="0" smtClean="0"/>
              <a:t>Entre las ondas viajeras tenemos las sísmicas, el sonido, las electromagnéticas que propagan la luz.</a:t>
            </a:r>
            <a:endParaRPr lang="es-CL" dirty="0"/>
          </a:p>
          <a:p>
            <a:pPr>
              <a:lnSpc>
                <a:spcPct val="150000"/>
              </a:lnSpc>
            </a:pPr>
            <a:r>
              <a:rPr lang="es-CL" dirty="0"/>
              <a:t>Existen ondas </a:t>
            </a:r>
            <a:r>
              <a:rPr lang="es-CL" dirty="0" smtClean="0"/>
              <a:t>que quedan </a:t>
            </a:r>
            <a:r>
              <a:rPr lang="es-CL" dirty="0"/>
              <a:t>confinadas a </a:t>
            </a:r>
            <a:r>
              <a:rPr lang="es-CL" dirty="0" smtClean="0"/>
              <a:t>una región </a:t>
            </a:r>
            <a:r>
              <a:rPr lang="es-CL" dirty="0"/>
              <a:t>del espacio, como </a:t>
            </a:r>
            <a:r>
              <a:rPr lang="es-CL" dirty="0" smtClean="0"/>
              <a:t>la vibración </a:t>
            </a:r>
            <a:r>
              <a:rPr lang="es-CL" dirty="0"/>
              <a:t>de la cuerda de </a:t>
            </a:r>
            <a:r>
              <a:rPr lang="es-CL" dirty="0" smtClean="0"/>
              <a:t>una guitarra</a:t>
            </a:r>
            <a:r>
              <a:rPr lang="es-CL" dirty="0"/>
              <a:t>. Estas se denominan</a:t>
            </a:r>
          </a:p>
          <a:p>
            <a:pPr>
              <a:lnSpc>
                <a:spcPct val="150000"/>
              </a:lnSpc>
            </a:pPr>
            <a:r>
              <a:rPr lang="es-CL" b="1" dirty="0"/>
              <a:t>estacionarias</a:t>
            </a:r>
            <a:r>
              <a:rPr lang="es-CL" dirty="0"/>
              <a:t>.</a:t>
            </a:r>
            <a:endParaRPr lang="es-CL" sz="3000" dirty="0"/>
          </a:p>
        </p:txBody>
      </p:sp>
    </p:spTree>
    <p:extLst>
      <p:ext uri="{BB962C8B-B14F-4D97-AF65-F5344CB8AC3E}">
        <p14:creationId xmlns:p14="http://schemas.microsoft.com/office/powerpoint/2010/main" val="249361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61257"/>
            <a:ext cx="10515600" cy="5915706"/>
          </a:xfrm>
        </p:spPr>
        <p:txBody>
          <a:bodyPr/>
          <a:lstStyle/>
          <a:p>
            <a:r>
              <a:rPr lang="es-CL" b="1" dirty="0" smtClean="0"/>
              <a:t>5.- Según su dimensión</a:t>
            </a:r>
          </a:p>
          <a:p>
            <a:pPr>
              <a:lnSpc>
                <a:spcPct val="150000"/>
              </a:lnSpc>
            </a:pPr>
            <a:r>
              <a:rPr lang="es-CL" dirty="0"/>
              <a:t>Las ondas que se </a:t>
            </a:r>
            <a:r>
              <a:rPr lang="es-CL" dirty="0" smtClean="0"/>
              <a:t>propagan en </a:t>
            </a:r>
            <a:r>
              <a:rPr lang="es-CL" dirty="0"/>
              <a:t>una dirección, </a:t>
            </a:r>
            <a:r>
              <a:rPr lang="es-CL" dirty="0" smtClean="0"/>
              <a:t>como en </a:t>
            </a:r>
            <a:r>
              <a:rPr lang="es-CL" dirty="0"/>
              <a:t>un resorte, se </a:t>
            </a:r>
            <a:r>
              <a:rPr lang="es-CL" dirty="0" smtClean="0"/>
              <a:t>llaman </a:t>
            </a:r>
            <a:r>
              <a:rPr lang="es-CL" sz="3200" b="1" dirty="0" smtClean="0"/>
              <a:t>unidimensionales</a:t>
            </a:r>
            <a:r>
              <a:rPr lang="es-CL" dirty="0"/>
              <a:t>; </a:t>
            </a:r>
            <a:r>
              <a:rPr lang="es-CL" dirty="0" smtClean="0"/>
              <a:t>las que </a:t>
            </a:r>
            <a:r>
              <a:rPr lang="es-CL" dirty="0"/>
              <a:t>se transmiten </a:t>
            </a:r>
            <a:r>
              <a:rPr lang="es-CL" dirty="0" smtClean="0"/>
              <a:t>en dos </a:t>
            </a:r>
            <a:r>
              <a:rPr lang="es-CL" dirty="0"/>
              <a:t>direcciones, </a:t>
            </a:r>
            <a:r>
              <a:rPr lang="es-CL" dirty="0" smtClean="0"/>
              <a:t>como en </a:t>
            </a:r>
            <a:r>
              <a:rPr lang="es-CL" dirty="0"/>
              <a:t>la superficie del agua</a:t>
            </a:r>
            <a:r>
              <a:rPr lang="es-CL" dirty="0" smtClean="0"/>
              <a:t>, </a:t>
            </a:r>
            <a:r>
              <a:rPr lang="es-CL" sz="3200" b="1" dirty="0" smtClean="0"/>
              <a:t>bidimensionales</a:t>
            </a:r>
            <a:r>
              <a:rPr lang="es-CL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es-CL" dirty="0" smtClean="0"/>
              <a:t> </a:t>
            </a:r>
            <a:r>
              <a:rPr lang="es-CL" dirty="0"/>
              <a:t>y las que </a:t>
            </a:r>
            <a:r>
              <a:rPr lang="es-CL" dirty="0" smtClean="0"/>
              <a:t>se propagan </a:t>
            </a:r>
            <a:r>
              <a:rPr lang="es-CL" dirty="0"/>
              <a:t>en el espacio, </a:t>
            </a:r>
            <a:r>
              <a:rPr lang="es-CL" dirty="0" smtClean="0"/>
              <a:t>como la </a:t>
            </a:r>
            <a:r>
              <a:rPr lang="es-CL" dirty="0"/>
              <a:t>luz, </a:t>
            </a:r>
            <a:r>
              <a:rPr lang="es-CL" sz="3200" b="1" dirty="0"/>
              <a:t>tridimensionales.</a:t>
            </a:r>
          </a:p>
        </p:txBody>
      </p:sp>
    </p:spTree>
    <p:extLst>
      <p:ext uri="{BB962C8B-B14F-4D97-AF65-F5344CB8AC3E}">
        <p14:creationId xmlns:p14="http://schemas.microsoft.com/office/powerpoint/2010/main" val="282416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949440"/>
          </a:xfrm>
        </p:spPr>
        <p:txBody>
          <a:bodyPr/>
          <a:lstStyle/>
          <a:p>
            <a:r>
              <a:rPr lang="es-CL" dirty="0" smtClean="0"/>
              <a:t>Onda unidimensional</a:t>
            </a:r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r>
              <a:rPr lang="es-CL" dirty="0" smtClean="0"/>
              <a:t>Onda bidimensional </a:t>
            </a:r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r>
              <a:rPr lang="es-CL" dirty="0" smtClean="0"/>
              <a:t>  onda tridimensional   </a:t>
            </a:r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708" y="312419"/>
            <a:ext cx="5789023" cy="16506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778" y="2088098"/>
            <a:ext cx="3939541" cy="20199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057" y="4233067"/>
            <a:ext cx="3647398" cy="273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6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3325" y="287383"/>
            <a:ext cx="11207931" cy="5889580"/>
          </a:xfrm>
        </p:spPr>
        <p:txBody>
          <a:bodyPr/>
          <a:lstStyle/>
          <a:p>
            <a:r>
              <a:rPr lang="es-CL" dirty="0" smtClean="0"/>
              <a:t>¿Cómo caracterizamos una onda?</a:t>
            </a:r>
            <a:endParaRPr lang="es-CL" dirty="0"/>
          </a:p>
          <a:p>
            <a:r>
              <a:rPr lang="es-CL" dirty="0" smtClean="0"/>
              <a:t>Las ondas tienen ciertas características como:</a:t>
            </a:r>
          </a:p>
          <a:p>
            <a:pPr>
              <a:lnSpc>
                <a:spcPct val="150000"/>
              </a:lnSpc>
            </a:pPr>
            <a:r>
              <a:rPr lang="es-CL" dirty="0" smtClean="0"/>
              <a:t>1.- </a:t>
            </a:r>
            <a:r>
              <a:rPr lang="es-CL" b="1" dirty="0"/>
              <a:t>La longitud de onda (λ) </a:t>
            </a:r>
            <a:r>
              <a:rPr lang="es-CL" dirty="0"/>
              <a:t>es la distancia entre </a:t>
            </a:r>
            <a:r>
              <a:rPr lang="es-CL" dirty="0" smtClean="0"/>
              <a:t>dos puntos </a:t>
            </a:r>
            <a:r>
              <a:rPr lang="es-CL" dirty="0"/>
              <a:t>consecutivos que se comportan de </a:t>
            </a:r>
            <a:r>
              <a:rPr lang="es-CL" dirty="0" smtClean="0"/>
              <a:t>la misma </a:t>
            </a:r>
            <a:r>
              <a:rPr lang="es-CL" dirty="0"/>
              <a:t>forma (tienen igual fase). También se </a:t>
            </a:r>
            <a:r>
              <a:rPr lang="es-CL" dirty="0" smtClean="0"/>
              <a:t>puede considerar </a:t>
            </a:r>
            <a:r>
              <a:rPr lang="es-CL" dirty="0"/>
              <a:t>como la distancia entre dos montes </a:t>
            </a:r>
            <a:r>
              <a:rPr lang="es-CL" dirty="0" smtClean="0"/>
              <a:t>o valles consecutivos.</a:t>
            </a:r>
          </a:p>
          <a:p>
            <a:pPr>
              <a:lnSpc>
                <a:spcPct val="150000"/>
              </a:lnSpc>
            </a:pP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31" y="3692842"/>
            <a:ext cx="4689566" cy="257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53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496389"/>
            <a:ext cx="10515600" cy="5680574"/>
          </a:xfrm>
        </p:spPr>
        <p:txBody>
          <a:bodyPr/>
          <a:lstStyle/>
          <a:p>
            <a:endParaRPr lang="es-CL" dirty="0" smtClean="0"/>
          </a:p>
          <a:p>
            <a:r>
              <a:rPr lang="es-CL" b="1" dirty="0" smtClean="0"/>
              <a:t>2.- Amplitud:</a:t>
            </a:r>
          </a:p>
          <a:p>
            <a:pPr>
              <a:lnSpc>
                <a:spcPct val="150000"/>
              </a:lnSpc>
            </a:pPr>
            <a:r>
              <a:rPr lang="es-CL" dirty="0" smtClean="0"/>
              <a:t>La amplitud (</a:t>
            </a:r>
            <a:r>
              <a:rPr lang="es-CL" i="1" dirty="0" smtClean="0"/>
              <a:t>A</a:t>
            </a:r>
            <a:r>
              <a:rPr lang="es-CL" dirty="0" smtClean="0"/>
              <a:t>) es la distancia entre un monte o un valle y la posición de equilibrio.</a:t>
            </a:r>
          </a:p>
          <a:p>
            <a:pPr>
              <a:lnSpc>
                <a:spcPct val="150000"/>
              </a:lnSpc>
            </a:pPr>
            <a:r>
              <a:rPr lang="es-CL" b="1" dirty="0" smtClean="0"/>
              <a:t> </a:t>
            </a:r>
            <a:endParaRPr lang="es-CL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895" y="2869882"/>
            <a:ext cx="5261293" cy="27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74766"/>
            <a:ext cx="10515600" cy="5602197"/>
          </a:xfrm>
        </p:spPr>
        <p:txBody>
          <a:bodyPr/>
          <a:lstStyle/>
          <a:p>
            <a:r>
              <a:rPr lang="es-CL" dirty="0"/>
              <a:t> La posición más alta de la </a:t>
            </a:r>
            <a:r>
              <a:rPr lang="es-CL" b="1" dirty="0"/>
              <a:t>onda</a:t>
            </a:r>
            <a:r>
              <a:rPr lang="es-CL" dirty="0"/>
              <a:t> se llama </a:t>
            </a:r>
            <a:r>
              <a:rPr lang="es-CL" b="1" dirty="0"/>
              <a:t>cresta</a:t>
            </a:r>
            <a:r>
              <a:rPr lang="es-CL" dirty="0"/>
              <a:t>. La posición más baja de la </a:t>
            </a:r>
            <a:r>
              <a:rPr lang="es-CL" b="1" dirty="0"/>
              <a:t>onda</a:t>
            </a:r>
            <a:r>
              <a:rPr lang="es-CL" dirty="0"/>
              <a:t> se llama </a:t>
            </a:r>
            <a:r>
              <a:rPr lang="es-CL" b="1" dirty="0"/>
              <a:t>valle</a:t>
            </a:r>
            <a:r>
              <a:rPr lang="es-CL" dirty="0"/>
              <a:t>. 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2261"/>
            <a:ext cx="10069040" cy="296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2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66182"/>
            <a:ext cx="11897670" cy="472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6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951" y="381272"/>
            <a:ext cx="11488757" cy="527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58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266" y="720815"/>
            <a:ext cx="11933734" cy="399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94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61703"/>
            <a:ext cx="10515600" cy="5615260"/>
          </a:xfrm>
        </p:spPr>
        <p:txBody>
          <a:bodyPr/>
          <a:lstStyle/>
          <a:p>
            <a:r>
              <a:rPr lang="es-CL" dirty="0" smtClean="0"/>
              <a:t>Actividad N°1 Texto Página 15, debe ser enviada el día Lunes 23 de Marzo antes de las 12hr al siguiente correo</a:t>
            </a:r>
            <a:endParaRPr lang="es-CL" dirty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/>
          </a:p>
          <a:p>
            <a:r>
              <a:rPr lang="es-CL" dirty="0" smtClean="0"/>
              <a:t>Debe contener un texto con las preguntas y las respectivas respuestas, será evaluado con un 30% de la evaluación final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27977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848" y="128453"/>
            <a:ext cx="3648075" cy="31337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783" y="208462"/>
            <a:ext cx="4352925" cy="36957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40" y="3371850"/>
            <a:ext cx="3505200" cy="348615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651862" y="4376057"/>
            <a:ext cx="6444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¿Qué manifestaciones de la energía distingues en las imágenes?</a:t>
            </a:r>
          </a:p>
          <a:p>
            <a:r>
              <a:rPr lang="es-CL" sz="2800" dirty="0" smtClean="0"/>
              <a:t>¿Qué tienen en común los fenómenos?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36721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8194" y="744582"/>
            <a:ext cx="11704320" cy="6113418"/>
          </a:xfrm>
        </p:spPr>
        <p:txBody>
          <a:bodyPr/>
          <a:lstStyle/>
          <a:p>
            <a:r>
              <a:rPr lang="es-CL" sz="3200" dirty="0" smtClean="0"/>
              <a:t>1.- Descubriendo las ondas en nuestro entorno.</a:t>
            </a:r>
          </a:p>
          <a:p>
            <a:endParaRPr lang="es-CL" sz="3200" dirty="0" smtClean="0"/>
          </a:p>
          <a:p>
            <a:r>
              <a:rPr lang="es-CL" dirty="0" smtClean="0"/>
              <a:t>Una </a:t>
            </a:r>
            <a:r>
              <a:rPr lang="es-CL" b="1" dirty="0" smtClean="0"/>
              <a:t>onda </a:t>
            </a:r>
            <a:r>
              <a:rPr lang="es-CL" dirty="0" smtClean="0"/>
              <a:t>perturbación que se propaga en un medio. Fenómeno que puede darse en un medio o en el vacío.</a:t>
            </a:r>
          </a:p>
          <a:p>
            <a:r>
              <a:rPr lang="es-ES_tradnl" b="1" dirty="0">
                <a:solidFill>
                  <a:schemeClr val="accent2"/>
                </a:solidFill>
              </a:rPr>
              <a:t>Una onda es un conjunto de pulso.</a:t>
            </a:r>
          </a:p>
          <a:p>
            <a:r>
              <a:rPr lang="es-ES_tradnl" b="1" dirty="0">
                <a:solidFill>
                  <a:schemeClr val="accent2"/>
                </a:solidFill>
              </a:rPr>
              <a:t>Un pulso es una perturbación del aire, un aplauso.</a:t>
            </a:r>
          </a:p>
          <a:p>
            <a:r>
              <a:rPr lang="es-ES_tradnl" b="1" dirty="0">
                <a:solidFill>
                  <a:schemeClr val="accent2"/>
                </a:solidFill>
              </a:rPr>
              <a:t>Una onda es el fenómeno físico mediante el cual una perturbación se propaga desde el foco hacia otras regiones del </a:t>
            </a:r>
            <a:r>
              <a:rPr lang="es-ES_tradnl" b="1" dirty="0" smtClean="0">
                <a:solidFill>
                  <a:schemeClr val="accent2"/>
                </a:solidFill>
              </a:rPr>
              <a:t>espacio. El lugar donde se produce la perturbación se denomina FOCO</a:t>
            </a:r>
            <a:endParaRPr lang="es-ES" b="1" dirty="0">
              <a:solidFill>
                <a:schemeClr val="accent2"/>
              </a:solidFill>
            </a:endParaRPr>
          </a:p>
          <a:p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8630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09800" y="980728"/>
            <a:ext cx="7772400" cy="5115272"/>
          </a:xfrm>
        </p:spPr>
        <p:txBody>
          <a:bodyPr/>
          <a:lstStyle/>
          <a:p>
            <a:r>
              <a:rPr lang="es-CL" dirty="0" smtClean="0"/>
              <a:t>Una onda es una perturbación capaz de propagarse</a:t>
            </a:r>
            <a:endParaRPr lang="es-C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13" y="607949"/>
            <a:ext cx="7513161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9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555" y="804217"/>
            <a:ext cx="5196800" cy="5196800"/>
          </a:xfrm>
        </p:spPr>
      </p:pic>
    </p:spTree>
    <p:extLst>
      <p:ext uri="{BB962C8B-B14F-4D97-AF65-F5344CB8AC3E}">
        <p14:creationId xmlns:p14="http://schemas.microsoft.com/office/powerpoint/2010/main" val="2335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954" y="365125"/>
            <a:ext cx="8803758" cy="360081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54" y="3965944"/>
            <a:ext cx="8803758" cy="2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65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5060"/>
            <a:ext cx="10515600" cy="6772940"/>
          </a:xfrm>
        </p:spPr>
        <p:txBody>
          <a:bodyPr>
            <a:normAutofit/>
          </a:bodyPr>
          <a:lstStyle/>
          <a:p>
            <a:r>
              <a:rPr lang="es-CL" b="1" dirty="0"/>
              <a:t>¿De qué maneras se manifiestan las ondas</a:t>
            </a:r>
            <a:r>
              <a:rPr lang="es-CL" b="1" dirty="0" smtClean="0"/>
              <a:t>?</a:t>
            </a:r>
          </a:p>
          <a:p>
            <a:r>
              <a:rPr lang="es-CL" dirty="0"/>
              <a:t>Las ondas pueden manifestarse de </a:t>
            </a:r>
            <a:r>
              <a:rPr lang="es-CL" dirty="0" smtClean="0"/>
              <a:t>diferentes maneras</a:t>
            </a:r>
            <a:r>
              <a:rPr lang="es-CL" dirty="0"/>
              <a:t>, tal como veremos a continuación</a:t>
            </a:r>
            <a:r>
              <a:rPr lang="es-CL" dirty="0" smtClean="0"/>
              <a:t>.</a:t>
            </a:r>
          </a:p>
          <a:p>
            <a:r>
              <a:rPr lang="es-CL" b="1" dirty="0" smtClean="0"/>
              <a:t>1.-Según su duración</a:t>
            </a:r>
          </a:p>
          <a:p>
            <a:pPr>
              <a:lnSpc>
                <a:spcPct val="150000"/>
              </a:lnSpc>
            </a:pPr>
            <a:r>
              <a:rPr lang="es-CL" dirty="0"/>
              <a:t>Según la duración, </a:t>
            </a:r>
            <a:r>
              <a:rPr lang="es-CL" dirty="0" smtClean="0"/>
              <a:t>una onda </a:t>
            </a:r>
            <a:r>
              <a:rPr lang="es-CL" dirty="0"/>
              <a:t>se puede </a:t>
            </a:r>
            <a:r>
              <a:rPr lang="es-CL" dirty="0" smtClean="0"/>
              <a:t>clasificar como </a:t>
            </a:r>
            <a:r>
              <a:rPr lang="es-CL" dirty="0"/>
              <a:t>un </a:t>
            </a:r>
            <a:r>
              <a:rPr lang="es-CL" b="1" dirty="0"/>
              <a:t>pulso </a:t>
            </a:r>
            <a:r>
              <a:rPr lang="es-CL" dirty="0"/>
              <a:t>cuando </a:t>
            </a:r>
            <a:r>
              <a:rPr lang="es-CL" dirty="0" smtClean="0"/>
              <a:t>es una </a:t>
            </a:r>
            <a:r>
              <a:rPr lang="es-CL" dirty="0"/>
              <a:t>única perturbación </a:t>
            </a:r>
            <a:r>
              <a:rPr lang="es-CL" dirty="0" smtClean="0"/>
              <a:t>la que </a:t>
            </a:r>
            <a:r>
              <a:rPr lang="es-CL" dirty="0"/>
              <a:t>se transmite (gota de</a:t>
            </a:r>
          </a:p>
          <a:p>
            <a:pPr>
              <a:lnSpc>
                <a:spcPct val="150000"/>
              </a:lnSpc>
            </a:pPr>
            <a:r>
              <a:rPr lang="es-CL" dirty="0"/>
              <a:t>agua), o como una </a:t>
            </a:r>
            <a:r>
              <a:rPr lang="es-CL" dirty="0" smtClean="0"/>
              <a:t>onda </a:t>
            </a:r>
            <a:r>
              <a:rPr lang="es-CL" b="1" dirty="0" smtClean="0"/>
              <a:t>periódica</a:t>
            </a:r>
            <a:r>
              <a:rPr lang="es-CL" dirty="0" smtClean="0"/>
              <a:t> </a:t>
            </a:r>
            <a:r>
              <a:rPr lang="es-CL" dirty="0"/>
              <a:t>cuando son </a:t>
            </a:r>
            <a:r>
              <a:rPr lang="es-CL" dirty="0" smtClean="0"/>
              <a:t>una serie </a:t>
            </a:r>
            <a:r>
              <a:rPr lang="es-CL" dirty="0"/>
              <a:t>de pulsos regulares </a:t>
            </a:r>
            <a:r>
              <a:rPr lang="es-CL" dirty="0" smtClean="0"/>
              <a:t>en el </a:t>
            </a:r>
            <a:r>
              <a:rPr lang="es-CL" dirty="0"/>
              <a:t>tiempo, como el </a:t>
            </a:r>
            <a:r>
              <a:rPr lang="es-CL" dirty="0" smtClean="0"/>
              <a:t>sonido de </a:t>
            </a:r>
            <a:r>
              <a:rPr lang="es-CL" dirty="0"/>
              <a:t>una nota musical.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542102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056" y="1815510"/>
            <a:ext cx="5061098" cy="3765383"/>
          </a:xfrm>
        </p:spPr>
      </p:pic>
      <p:sp>
        <p:nvSpPr>
          <p:cNvPr id="6" name="CuadroTexto 5"/>
          <p:cNvSpPr txBox="1"/>
          <p:nvPr/>
        </p:nvSpPr>
        <p:spPr>
          <a:xfrm>
            <a:off x="818707" y="637953"/>
            <a:ext cx="9781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Un impulso único como una vibración en el extremo de una cuerda, al propagarse da lugar a un tipo de onda llamada </a:t>
            </a:r>
            <a:r>
              <a:rPr lang="es-CL" sz="2800" b="1" dirty="0"/>
              <a:t>pulso</a:t>
            </a:r>
            <a:r>
              <a:rPr lang="es-CL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247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719</Words>
  <Application>Microsoft Office PowerPoint</Application>
  <PresentationFormat>Panorámica</PresentationFormat>
  <Paragraphs>70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Tema de Office</vt:lpstr>
      <vt:lpstr>Unidad 1: ¿De qué manera se ¿De  qué manera se relacionan las ondas con el sonido?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Ondas Longitudinales</vt:lpstr>
      <vt:lpstr>Ondas longitudinales</vt:lpstr>
      <vt:lpstr>3.- Según el medio de propagación</vt:lpstr>
      <vt:lpstr>Presentación de PowerPoint</vt:lpstr>
      <vt:lpstr>Ondas Electromagnéticas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1: ¿De qué manera se ¿De  qué manera se relacionan las ondas con el sonido?</dc:title>
  <dc:creator>PATTY</dc:creator>
  <cp:lastModifiedBy>PATTY</cp:lastModifiedBy>
  <cp:revision>30</cp:revision>
  <dcterms:created xsi:type="dcterms:W3CDTF">2020-03-08T21:14:18Z</dcterms:created>
  <dcterms:modified xsi:type="dcterms:W3CDTF">2020-03-17T21:58:26Z</dcterms:modified>
</cp:coreProperties>
</file>