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0EA32-D46B-4449-910F-3AFCE36413DE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A70D0-F13E-49EF-8CA3-B4CE1D8F57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9926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43768-46C0-4DCB-9BC4-EFA6473B0DAF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9219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3B2D-4A6C-47AC-9F3D-89AFC8422348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347-B0CF-4AC3-803B-35D625B5EC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844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3B2D-4A6C-47AC-9F3D-89AFC8422348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347-B0CF-4AC3-803B-35D625B5EC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890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3B2D-4A6C-47AC-9F3D-89AFC8422348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347-B0CF-4AC3-803B-35D625B5EC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6523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3B2D-4A6C-47AC-9F3D-89AFC8422348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347-B0CF-4AC3-803B-35D625B5EC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3009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3B2D-4A6C-47AC-9F3D-89AFC8422348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347-B0CF-4AC3-803B-35D625B5EC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192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3B2D-4A6C-47AC-9F3D-89AFC8422348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347-B0CF-4AC3-803B-35D625B5EC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414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3B2D-4A6C-47AC-9F3D-89AFC8422348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347-B0CF-4AC3-803B-35D625B5EC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3415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3B2D-4A6C-47AC-9F3D-89AFC8422348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347-B0CF-4AC3-803B-35D625B5EC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1141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3B2D-4A6C-47AC-9F3D-89AFC8422348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347-B0CF-4AC3-803B-35D625B5EC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6272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3B2D-4A6C-47AC-9F3D-89AFC8422348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347-B0CF-4AC3-803B-35D625B5EC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672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3B2D-4A6C-47AC-9F3D-89AFC8422348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347-B0CF-4AC3-803B-35D625B5EC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014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53B2D-4A6C-47AC-9F3D-89AFC8422348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88347-B0CF-4AC3-803B-35D625B5EC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31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7575" t="20284" r="36866" b="35913"/>
          <a:stretch/>
        </p:blipFill>
        <p:spPr>
          <a:xfrm>
            <a:off x="928048" y="1091821"/>
            <a:ext cx="10058400" cy="470774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28048" y="272955"/>
            <a:ext cx="9253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/>
              <a:t>Para continuar, veamos los siguientes ejemplos:</a:t>
            </a:r>
            <a:endParaRPr lang="es-CL" sz="32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00251" y="1228299"/>
            <a:ext cx="627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600" b="1" dirty="0" smtClean="0"/>
              <a:t>1.</a:t>
            </a:r>
            <a:endParaRPr lang="es-CL" sz="2600" b="1" dirty="0"/>
          </a:p>
        </p:txBody>
      </p:sp>
    </p:spTree>
    <p:extLst>
      <p:ext uri="{BB962C8B-B14F-4D97-AF65-F5344CB8AC3E}">
        <p14:creationId xmlns:p14="http://schemas.microsoft.com/office/powerpoint/2010/main" val="2513929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i="1" u="sng" dirty="0" smtClean="0"/>
              <a:t>Actividad:</a:t>
            </a:r>
            <a:endParaRPr lang="es-CL" b="1" i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90530"/>
          </a:xfrm>
        </p:spPr>
        <p:txBody>
          <a:bodyPr>
            <a:normAutofit lnSpcReduction="10000"/>
          </a:bodyPr>
          <a:lstStyle/>
          <a:p>
            <a:r>
              <a:rPr lang="es-CL" dirty="0" smtClean="0"/>
              <a:t>Investiga sobre la independencia de eventos y escribe un problema o ejercicio ( acorde a tu nivel, 4to medio) donde se aplique la independencia estadística. </a:t>
            </a:r>
            <a:r>
              <a:rPr lang="es-CL" dirty="0"/>
              <a:t>¡</a:t>
            </a:r>
            <a:r>
              <a:rPr lang="es-CL" dirty="0" smtClean="0"/>
              <a:t>Resuélvelo!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40282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400" dirty="0"/>
              <a:t>e</a:t>
            </a:r>
            <a:r>
              <a:rPr lang="es-CL" sz="3400" dirty="0" smtClean="0"/>
              <a:t>s decir:</a:t>
            </a:r>
            <a:endParaRPr lang="es-CL" sz="3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784" t="16501" r="44366" b="69163"/>
          <a:stretch/>
        </p:blipFill>
        <p:spPr>
          <a:xfrm>
            <a:off x="1228298" y="1392072"/>
            <a:ext cx="8570031" cy="173326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38200" y="3493827"/>
            <a:ext cx="9452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Lo que nos da como resultado 0,4 = 40% de probabilidad.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892696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4176" y="215189"/>
            <a:ext cx="10515600" cy="4351338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 startAt="2"/>
            </a:pPr>
            <a:r>
              <a:rPr lang="es-CL" dirty="0" smtClean="0"/>
              <a:t> </a:t>
            </a:r>
            <a:r>
              <a:rPr lang="es-CL" sz="2600" dirty="0" smtClean="0"/>
              <a:t>Un </a:t>
            </a:r>
            <a:r>
              <a:rPr lang="es-CL" sz="2600" dirty="0"/>
              <a:t>informe médico sobre la diabetes indica que del total de una </a:t>
            </a:r>
            <a:r>
              <a:rPr lang="es-CL" sz="2600" dirty="0" smtClean="0"/>
              <a:t>población </a:t>
            </a:r>
            <a:r>
              <a:rPr lang="es-CL" sz="2600" dirty="0"/>
              <a:t>dada, el 14% señala que no conoce su situación </a:t>
            </a:r>
            <a:r>
              <a:rPr lang="es-CL" sz="2600" dirty="0" smtClean="0"/>
              <a:t>respecto </a:t>
            </a:r>
            <a:r>
              <a:rPr lang="es-CL" sz="2600" dirty="0"/>
              <a:t>al padecimiento de esta enfermedad. Del resto, solo el </a:t>
            </a:r>
            <a:r>
              <a:rPr lang="es-CL" sz="2600" dirty="0" smtClean="0"/>
              <a:t>25</a:t>
            </a:r>
            <a:r>
              <a:rPr lang="es-CL" sz="2600" dirty="0"/>
              <a:t>% dice estar en tratamiento riguroso de su enfermedad. Isaías, </a:t>
            </a:r>
            <a:r>
              <a:rPr lang="es-CL" sz="2600" dirty="0" smtClean="0"/>
              <a:t>estudiante </a:t>
            </a:r>
            <a:r>
              <a:rPr lang="es-CL" sz="2600" dirty="0"/>
              <a:t>de Medicina, que está estudiando este tema y debe </a:t>
            </a:r>
            <a:r>
              <a:rPr lang="es-CL" sz="2600" dirty="0" smtClean="0"/>
              <a:t>hacer </a:t>
            </a:r>
            <a:r>
              <a:rPr lang="es-CL" sz="2600" dirty="0"/>
              <a:t>un trabajo de investigación en su ciudad, toma esta </a:t>
            </a:r>
            <a:r>
              <a:rPr lang="es-CL" sz="2600" dirty="0" smtClean="0"/>
              <a:t>información </a:t>
            </a:r>
            <a:r>
              <a:rPr lang="es-CL" sz="2600" dirty="0"/>
              <a:t>de referencia para calcular la probabilidad de que al </a:t>
            </a:r>
            <a:r>
              <a:rPr lang="es-CL" sz="2600" dirty="0" smtClean="0"/>
              <a:t>	escoger </a:t>
            </a:r>
            <a:r>
              <a:rPr lang="es-CL" sz="2600" dirty="0"/>
              <a:t>una persona al azar, esta no esté en tratamiento </a:t>
            </a:r>
            <a:r>
              <a:rPr lang="es-CL" sz="2600" b="1" dirty="0"/>
              <a:t>dado </a:t>
            </a:r>
            <a:r>
              <a:rPr lang="es-CL" sz="2600" b="1" dirty="0" smtClean="0"/>
              <a:t>que </a:t>
            </a:r>
            <a:r>
              <a:rPr lang="es-CL" sz="2600" b="1" dirty="0"/>
              <a:t>conoce de su enfermedad</a:t>
            </a:r>
            <a:r>
              <a:rPr lang="es-CL" sz="2600" b="1" dirty="0" smtClean="0"/>
              <a:t>.</a:t>
            </a:r>
          </a:p>
          <a:p>
            <a:pPr marL="0" indent="0" algn="just">
              <a:buNone/>
            </a:pPr>
            <a:r>
              <a:rPr lang="es-CL" sz="2600" b="1" dirty="0"/>
              <a:t> </a:t>
            </a:r>
            <a:r>
              <a:rPr lang="es-CL" sz="2600" b="1" dirty="0" smtClean="0"/>
              <a:t>      </a:t>
            </a:r>
            <a:r>
              <a:rPr lang="es-CL" sz="2600" dirty="0" smtClean="0"/>
              <a:t>Haciendo </a:t>
            </a:r>
            <a:r>
              <a:rPr lang="es-CL" sz="2600" dirty="0"/>
              <a:t>un esquema de los datos obtenidos tenemos: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6231" t="34420" r="38210" b="34121"/>
          <a:stretch/>
        </p:blipFill>
        <p:spPr>
          <a:xfrm>
            <a:off x="4158016" y="3717271"/>
            <a:ext cx="7369663" cy="286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2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0779" y="215189"/>
            <a:ext cx="10515600" cy="3169456"/>
          </a:xfrm>
        </p:spPr>
        <p:txBody>
          <a:bodyPr>
            <a:normAutofit/>
          </a:bodyPr>
          <a:lstStyle/>
          <a:p>
            <a:r>
              <a:rPr lang="es-CL" sz="2400" dirty="0"/>
              <a:t>Debes considerar que tenemos porcentajes de porcentajes;  por lo tanto, debemos tener mucho cuidado al hacer los cálculos, ya que, por ejemplo, las personas sin tratamiento son el 75 %  del 86 %. </a:t>
            </a:r>
            <a:endParaRPr lang="es-CL" sz="2400" dirty="0" smtClean="0"/>
          </a:p>
          <a:p>
            <a:r>
              <a:rPr lang="es-CL" sz="2400" dirty="0"/>
              <a:t>Entonces, podemos tomar un universo de 100 personas para simplificar la situación (recuerda que como los porcentajes son razones, será lo mismo si tomamos un universo mayor). </a:t>
            </a:r>
            <a:endParaRPr lang="es-CL" sz="2400" dirty="0" smtClean="0"/>
          </a:p>
          <a:p>
            <a:r>
              <a:rPr lang="es-CL" sz="2400" dirty="0" smtClean="0"/>
              <a:t>Luego, reescribiendo el esquema tenemos:</a:t>
            </a:r>
            <a:endParaRPr lang="es-CL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6231" t="24863" r="38433" b="19587"/>
          <a:stretch/>
        </p:blipFill>
        <p:spPr>
          <a:xfrm>
            <a:off x="3725839" y="2804616"/>
            <a:ext cx="7450540" cy="380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09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594"/>
          </a:xfrm>
        </p:spPr>
        <p:txBody>
          <a:bodyPr>
            <a:normAutofit/>
          </a:bodyPr>
          <a:lstStyle/>
          <a:p>
            <a:r>
              <a:rPr lang="es-CL" sz="3400" b="1" i="1" u="sng" dirty="0" smtClean="0"/>
              <a:t>Ejercicios</a:t>
            </a:r>
            <a:r>
              <a:rPr lang="es-CL" sz="3400" b="1" i="1" dirty="0" smtClean="0"/>
              <a:t>: (Incluye desarrollo y respuesta)</a:t>
            </a:r>
            <a:endParaRPr lang="es-CL" sz="3400" b="1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910687"/>
            <a:ext cx="10515600" cy="4266276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es-CL" dirty="0" smtClean="0"/>
              <a:t>Los </a:t>
            </a:r>
            <a:r>
              <a:rPr lang="es-CL" dirty="0"/>
              <a:t>resultados en una encuesta de </a:t>
            </a:r>
            <a:r>
              <a:rPr lang="es-CL" dirty="0" smtClean="0"/>
              <a:t>un curso (cualquier semejanza con la realidad es solo coincidencia), </a:t>
            </a:r>
            <a:r>
              <a:rPr lang="es-CL" dirty="0"/>
              <a:t>en relación con la utilización de los fondos </a:t>
            </a:r>
            <a:r>
              <a:rPr lang="es-CL" dirty="0" smtClean="0"/>
              <a:t>de tesorería</a:t>
            </a:r>
            <a:r>
              <a:rPr lang="es-CL" dirty="0"/>
              <a:t>, arrojaron que de los 40 alumnos, hay 26 que prefieren ir a paseo y el resto quiere un regalo. De los que quieren ir a paseo, 12 prefieren ir la piscina y el resto a otro lugar. Si se escogiera, al azar, una persona dentro del curso, ¿cuál sería la probabilidad de que no quisiera ir a la piscina si desea ir a paseo? </a:t>
            </a: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12218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0905" y="43355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CL" dirty="0" smtClean="0"/>
              <a:t>2.	Los </a:t>
            </a:r>
            <a:r>
              <a:rPr lang="es-CL" dirty="0"/>
              <a:t>resultados de una encuesta sobre la actitud religiosa son: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022" t="28446" r="50299" b="25362"/>
          <a:stretch/>
        </p:blipFill>
        <p:spPr>
          <a:xfrm>
            <a:off x="810905" y="1266506"/>
            <a:ext cx="5377218" cy="440817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648734" y="1525813"/>
            <a:ext cx="48313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s-CL" sz="2600" dirty="0" smtClean="0"/>
              <a:t>Si </a:t>
            </a:r>
            <a:r>
              <a:rPr lang="es-CL" sz="2600" dirty="0"/>
              <a:t>se elige una persona al azar, ¿cuál es la probabilidad de que sea religiosa sabiendo que es hombre</a:t>
            </a:r>
            <a:r>
              <a:rPr lang="es-CL" sz="2600" dirty="0" smtClean="0"/>
              <a:t>?</a:t>
            </a:r>
          </a:p>
          <a:p>
            <a:pPr marL="342900" indent="-342900">
              <a:buAutoNum type="alphaLcPeriod"/>
            </a:pPr>
            <a:endParaRPr lang="es-CL" sz="2600" dirty="0" smtClean="0"/>
          </a:p>
          <a:p>
            <a:pPr marL="342900" indent="-342900">
              <a:buAutoNum type="alphaLcPeriod"/>
            </a:pPr>
            <a:r>
              <a:rPr lang="es-CL" sz="2600" dirty="0" smtClean="0"/>
              <a:t> ¿Cuál </a:t>
            </a:r>
            <a:r>
              <a:rPr lang="es-CL" sz="2600" dirty="0"/>
              <a:t>es la probabilidad de que no siendo religiosa sea </a:t>
            </a:r>
            <a:r>
              <a:rPr lang="es-CL" sz="2600" dirty="0" smtClean="0"/>
              <a:t>mujer.</a:t>
            </a:r>
          </a:p>
          <a:p>
            <a:endParaRPr lang="es-CL" sz="2600" dirty="0"/>
          </a:p>
          <a:p>
            <a:r>
              <a:rPr lang="es-CL" sz="2600" dirty="0" smtClean="0"/>
              <a:t>(Sugerencia: Utiliza un diagrama como los realizados anteriormente y será más fácil visualizar el problema).</a:t>
            </a:r>
            <a:endParaRPr lang="es-CL" sz="2600" dirty="0"/>
          </a:p>
        </p:txBody>
      </p:sp>
    </p:spTree>
    <p:extLst>
      <p:ext uri="{BB962C8B-B14F-4D97-AF65-F5344CB8AC3E}">
        <p14:creationId xmlns:p14="http://schemas.microsoft.com/office/powerpoint/2010/main" val="1810510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409433"/>
            <a:ext cx="10515600" cy="5767530"/>
          </a:xfrm>
        </p:spPr>
        <p:txBody>
          <a:bodyPr/>
          <a:lstStyle/>
          <a:p>
            <a:pPr marL="0" indent="0" algn="just">
              <a:buNone/>
            </a:pPr>
            <a:r>
              <a:rPr lang="es-CL" dirty="0"/>
              <a:t>3. </a:t>
            </a:r>
            <a:r>
              <a:rPr lang="es-CL" sz="2600" dirty="0"/>
              <a:t>En una asamblea internacional, los asistentes se distribuyen de la siguiente manera:  4 hablan inglés, francés y alemán; 12 hablan solo inglés y francés; 9 hablan solo francés y alemán; 9 hablan solo inglés y alemán; 12 hablan solo francés; 10 hablan solo inglés; 6 hablan solo alemán.  Si una persona cualquiera hace una intervención, ¿cuál es la probabilidad de que hable francés, dado que su primer idioma es el inglés</a:t>
            </a:r>
            <a:r>
              <a:rPr lang="es-CL" sz="2600" dirty="0" smtClean="0"/>
              <a:t>?</a:t>
            </a:r>
          </a:p>
          <a:p>
            <a:pPr marL="0" indent="0">
              <a:buNone/>
            </a:pPr>
            <a:r>
              <a:rPr lang="es-CL" sz="2600" dirty="0"/>
              <a:t>Completa antes el diagrama adjunto con los datos del problema: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6418" t="33425" r="18284" b="28149"/>
          <a:stretch/>
        </p:blipFill>
        <p:spPr>
          <a:xfrm>
            <a:off x="3330054" y="3081797"/>
            <a:ext cx="4421874" cy="366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07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500" t="14112" r="20410" b="19786"/>
          <a:stretch/>
        </p:blipFill>
        <p:spPr>
          <a:xfrm>
            <a:off x="1419367" y="464024"/>
            <a:ext cx="9512490" cy="589781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320119" y="573206"/>
            <a:ext cx="2743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OJO:</a:t>
            </a:r>
            <a:endParaRPr lang="es-CL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8191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276" t="11523" r="20635" b="21777"/>
          <a:stretch/>
        </p:blipFill>
        <p:spPr>
          <a:xfrm>
            <a:off x="1583140" y="382136"/>
            <a:ext cx="9199203" cy="604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98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442</Words>
  <Application>Microsoft Office PowerPoint</Application>
  <PresentationFormat>Panorámica</PresentationFormat>
  <Paragraphs>23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es decir:</vt:lpstr>
      <vt:lpstr>Presentación de PowerPoint</vt:lpstr>
      <vt:lpstr>Presentación de PowerPoint</vt:lpstr>
      <vt:lpstr>Ejercicios: (Incluye desarrollo y respuesta)</vt:lpstr>
      <vt:lpstr>Presentación de PowerPoint</vt:lpstr>
      <vt:lpstr>Presentación de PowerPoint</vt:lpstr>
      <vt:lpstr>Presentación de PowerPoint</vt:lpstr>
      <vt:lpstr>Presentación de PowerPoint</vt:lpstr>
      <vt:lpstr>Actividad: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1702</dc:creator>
  <cp:lastModifiedBy>EQUIPO 1702</cp:lastModifiedBy>
  <cp:revision>2</cp:revision>
  <dcterms:created xsi:type="dcterms:W3CDTF">2020-03-17T15:36:12Z</dcterms:created>
  <dcterms:modified xsi:type="dcterms:W3CDTF">2020-03-17T16:05:12Z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