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1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924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877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6095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s-ES" altLang="es-CL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s-ES" altLang="es-CL"/>
              <a:t>Hernán Verdugo Fabiani www.hverdugo.cl</a:t>
            </a:r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625D0FC-FB68-4B63-AA6B-E6037AA9EA7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0476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491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765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138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45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468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59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53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13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273F3-F7F0-4EE2-9E22-E3EE88599DEE}" type="datetimeFigureOut">
              <a:rPr lang="es-CL" smtClean="0"/>
              <a:t>18-03-2020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25465-5265-4497-8D8F-D7BAF9DC53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134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riesco.mariarein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CL" b="1" dirty="0" smtClean="0"/>
              <a:t>Termodinámica: 4° Medio</a:t>
            </a:r>
            <a:endParaRPr lang="es-CL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  <a:p>
            <a:r>
              <a:rPr lang="es-CL" b="1" dirty="0" smtClean="0"/>
              <a:t>Profesora Patricia Riesco Romero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7719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160-6329-436B-9D3B-6E21F4B9C465}" type="slidenum">
              <a:rPr lang="es-ES" altLang="es-CL"/>
              <a:pPr/>
              <a:t>10</a:t>
            </a:fld>
            <a:endParaRPr lang="es-ES" altLang="es-CL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311900" y="3429001"/>
            <a:ext cx="4032250" cy="2951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664200" y="4652963"/>
            <a:ext cx="1079500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178" y="92075"/>
            <a:ext cx="9894535" cy="1143000"/>
          </a:xfrm>
        </p:spPr>
        <p:txBody>
          <a:bodyPr/>
          <a:lstStyle/>
          <a:p>
            <a:r>
              <a:rPr lang="es-ES_tradnl" altLang="es-CL" b="1" dirty="0"/>
              <a:t>Principio de Pascal</a:t>
            </a:r>
            <a:endParaRPr lang="es-ES" altLang="es-CL" b="1" dirty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09600" y="1268413"/>
            <a:ext cx="1005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 dirty="0"/>
              <a:t>La presión aplicada a un fluido encerrado es transmitida sin disminución alguna a todos los puntos del fluido y a las paredes del recipiente que lo contiene.</a:t>
            </a:r>
            <a:endParaRPr lang="es-ES" altLang="es-CL" b="1" dirty="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295776" y="4652963"/>
            <a:ext cx="2447925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599238" y="4941888"/>
            <a:ext cx="576262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6743701" y="4941888"/>
            <a:ext cx="504825" cy="215900"/>
          </a:xfrm>
          <a:custGeom>
            <a:avLst/>
            <a:gdLst>
              <a:gd name="T0" fmla="*/ 0 w 318"/>
              <a:gd name="T1" fmla="*/ 0 h 136"/>
              <a:gd name="T2" fmla="*/ 318 w 318"/>
              <a:gd name="T3" fmla="*/ 0 h 136"/>
              <a:gd name="T4" fmla="*/ 318 w 318"/>
              <a:gd name="T5" fmla="*/ 136 h 136"/>
              <a:gd name="T6" fmla="*/ 0 w 318"/>
              <a:gd name="T7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" h="136">
                <a:moveTo>
                  <a:pt x="0" y="0"/>
                </a:moveTo>
                <a:lnTo>
                  <a:pt x="318" y="0"/>
                </a:lnTo>
                <a:lnTo>
                  <a:pt x="318" y="136"/>
                </a:lnTo>
                <a:lnTo>
                  <a:pt x="0" y="1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7243763" y="5051425"/>
            <a:ext cx="11112" cy="1588"/>
          </a:xfrm>
          <a:custGeom>
            <a:avLst/>
            <a:gdLst>
              <a:gd name="T0" fmla="*/ 0 w 7"/>
              <a:gd name="T1" fmla="*/ 0 h 1"/>
              <a:gd name="T2" fmla="*/ 7 w 7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" h="1">
                <a:moveTo>
                  <a:pt x="0" y="0"/>
                </a:moveTo>
                <a:lnTo>
                  <a:pt x="7" y="1"/>
                </a:lnTo>
              </a:path>
            </a:pathLst>
          </a:custGeom>
          <a:solidFill>
            <a:srgbClr val="9999FF"/>
          </a:solidFill>
          <a:ln w="9525">
            <a:solidFill>
              <a:schemeClr val="accent1"/>
            </a:solidFill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3071814" y="4437063"/>
            <a:ext cx="2592387" cy="1223962"/>
          </a:xfrm>
          <a:custGeom>
            <a:avLst/>
            <a:gdLst>
              <a:gd name="T0" fmla="*/ 1633 w 1633"/>
              <a:gd name="T1" fmla="*/ 136 h 771"/>
              <a:gd name="T2" fmla="*/ 1633 w 1633"/>
              <a:gd name="T3" fmla="*/ 635 h 771"/>
              <a:gd name="T4" fmla="*/ 1451 w 1633"/>
              <a:gd name="T5" fmla="*/ 635 h 771"/>
              <a:gd name="T6" fmla="*/ 1451 w 1633"/>
              <a:gd name="T7" fmla="*/ 454 h 771"/>
              <a:gd name="T8" fmla="*/ 136 w 1633"/>
              <a:gd name="T9" fmla="*/ 454 h 771"/>
              <a:gd name="T10" fmla="*/ 136 w 1633"/>
              <a:gd name="T11" fmla="*/ 771 h 771"/>
              <a:gd name="T12" fmla="*/ 0 w 1633"/>
              <a:gd name="T13" fmla="*/ 771 h 771"/>
              <a:gd name="T14" fmla="*/ 0 w 1633"/>
              <a:gd name="T15" fmla="*/ 0 h 771"/>
              <a:gd name="T16" fmla="*/ 136 w 1633"/>
              <a:gd name="T17" fmla="*/ 0 h 771"/>
              <a:gd name="T18" fmla="*/ 136 w 1633"/>
              <a:gd name="T19" fmla="*/ 363 h 771"/>
              <a:gd name="T20" fmla="*/ 1450 w 1633"/>
              <a:gd name="T21" fmla="*/ 359 h 771"/>
              <a:gd name="T22" fmla="*/ 1451 w 1633"/>
              <a:gd name="T23" fmla="*/ 136 h 771"/>
              <a:gd name="T24" fmla="*/ 1633 w 1633"/>
              <a:gd name="T25" fmla="*/ 136 h 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33" h="771">
                <a:moveTo>
                  <a:pt x="1633" y="136"/>
                </a:moveTo>
                <a:lnTo>
                  <a:pt x="1633" y="635"/>
                </a:lnTo>
                <a:lnTo>
                  <a:pt x="1451" y="635"/>
                </a:lnTo>
                <a:lnTo>
                  <a:pt x="1451" y="454"/>
                </a:lnTo>
                <a:lnTo>
                  <a:pt x="136" y="454"/>
                </a:lnTo>
                <a:lnTo>
                  <a:pt x="136" y="771"/>
                </a:lnTo>
                <a:lnTo>
                  <a:pt x="0" y="771"/>
                </a:lnTo>
                <a:lnTo>
                  <a:pt x="0" y="0"/>
                </a:lnTo>
                <a:lnTo>
                  <a:pt x="136" y="0"/>
                </a:lnTo>
                <a:lnTo>
                  <a:pt x="136" y="363"/>
                </a:lnTo>
                <a:lnTo>
                  <a:pt x="1450" y="359"/>
                </a:lnTo>
                <a:lnTo>
                  <a:pt x="1451" y="136"/>
                </a:lnTo>
                <a:lnTo>
                  <a:pt x="1633" y="136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04863" y="196374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dirty="0"/>
              <a:t>En la figura que se muestra un líquido confinado en un recipiente y en un costado hay un sistema similar al de una jeringa. </a:t>
            </a:r>
            <a:endParaRPr lang="es-ES" altLang="es-CL" dirty="0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609600" y="2924175"/>
            <a:ext cx="1005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dirty="0"/>
              <a:t>Si empujamos el pistón con una fuerza F, ejerceremos una presión </a:t>
            </a:r>
            <a:r>
              <a:rPr lang="es-ES_tradnl" altLang="es-CL" b="1" dirty="0"/>
              <a:t>P</a:t>
            </a:r>
            <a:r>
              <a:rPr lang="es-ES_tradnl" altLang="es-CL" dirty="0"/>
              <a:t> sobre el líquido que está al interior del recipiente. </a:t>
            </a:r>
            <a:endParaRPr lang="es-ES" altLang="es-CL" dirty="0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774825" y="5734050"/>
            <a:ext cx="46434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Y esa presión se transmite a todos los puntos del fluido y también a las paredes del recipiente.</a:t>
            </a:r>
            <a:endParaRPr lang="es-ES" altLang="es-CL" b="1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2208213" y="5157788"/>
            <a:ext cx="863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208214" y="5229226"/>
            <a:ext cx="574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F</a:t>
            </a:r>
            <a:endParaRPr lang="es-ES" altLang="es-CL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7248525" y="5084763"/>
            <a:ext cx="719138" cy="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7608889" y="5157788"/>
            <a:ext cx="574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V="1">
            <a:off x="8616950" y="3429000"/>
            <a:ext cx="0" cy="64770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 flipV="1">
            <a:off x="9625014" y="5013325"/>
            <a:ext cx="720725" cy="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8688388" y="5589589"/>
            <a:ext cx="0" cy="719137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 flipH="1" flipV="1">
            <a:off x="6311900" y="4005263"/>
            <a:ext cx="863600" cy="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H="1" flipV="1">
            <a:off x="6311900" y="5949950"/>
            <a:ext cx="863600" cy="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 flipV="1">
            <a:off x="8904288" y="4365625"/>
            <a:ext cx="0" cy="64770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 flipH="1">
            <a:off x="8256589" y="5013325"/>
            <a:ext cx="649287" cy="433388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8904288" y="5013325"/>
            <a:ext cx="576262" cy="43180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743700" y="6092826"/>
            <a:ext cx="935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L" altLang="es-CL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672263" y="558958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8688388" y="5734051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8688388" y="37163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9625013" y="4652963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6816725" y="3644901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8183564" y="494188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8904288" y="4365626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9048750" y="5300663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/>
              <a:t>P</a:t>
            </a:r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5806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2.08092E-6 L 0.05503 2.08092E-6 " pathEditMode="relative" ptsTypes="AA">
                                      <p:cBhvr>
                                        <p:cTn id="73" dur="2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08092E-6 L 0.05521 2.08092E-6 " pathEditMode="relative" ptsTypes="AA">
                                      <p:cBhvr>
                                        <p:cTn id="75" dur="2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87283E-6 L 0.05521 -3.87283E-6 " pathEditMode="relative" ptsTypes="AA">
                                      <p:cBhvr>
                                        <p:cTn id="77" dur="2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521 0 " pathEditMode="relative" ptsTypes="AA">
                                      <p:cBhvr>
                                        <p:cTn id="79" dur="2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8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6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6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6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6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6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6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6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6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6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6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6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6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41" grpId="0"/>
      <p:bldP spid="26642" grpId="0"/>
      <p:bldP spid="26643" grpId="0"/>
      <p:bldP spid="26645" grpId="0"/>
      <p:bldP spid="26645" grpId="1"/>
      <p:bldP spid="26648" grpId="0"/>
      <p:bldP spid="26659" grpId="0"/>
      <p:bldP spid="26660" grpId="0"/>
      <p:bldP spid="26661" grpId="0"/>
      <p:bldP spid="26662" grpId="0"/>
      <p:bldP spid="26663" grpId="0"/>
      <p:bldP spid="26664" grpId="0"/>
      <p:bldP spid="26665" grpId="0"/>
      <p:bldP spid="266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7689" y="327378"/>
            <a:ext cx="10936111" cy="5849585"/>
          </a:xfrm>
        </p:spPr>
        <p:txBody>
          <a:bodyPr>
            <a:normAutofit fontScale="55000" lnSpcReduction="20000"/>
          </a:bodyPr>
          <a:lstStyle/>
          <a:p>
            <a:r>
              <a:rPr lang="es-CL" sz="4400" b="1" dirty="0" smtClean="0"/>
              <a:t>Evaluación</a:t>
            </a:r>
          </a:p>
          <a:p>
            <a:r>
              <a:rPr lang="es-ES" sz="4400" b="1" dirty="0" smtClean="0"/>
              <a:t>I.- Verdadero </a:t>
            </a:r>
            <a:r>
              <a:rPr lang="es-ES" sz="4400" b="1" dirty="0"/>
              <a:t>o Falso. Justifique lo Falso</a:t>
            </a:r>
            <a:r>
              <a:rPr lang="es-ES" sz="4400" b="1" dirty="0" smtClean="0"/>
              <a:t>. ( 2 </a:t>
            </a:r>
            <a:r>
              <a:rPr lang="es-ES" sz="4400" b="1" dirty="0" err="1" smtClean="0"/>
              <a:t>ptos</a:t>
            </a:r>
            <a:r>
              <a:rPr lang="es-ES" sz="4400" b="1" dirty="0" smtClean="0"/>
              <a:t> cada una)</a:t>
            </a:r>
            <a:endParaRPr lang="es-CL" sz="4400" b="1" dirty="0"/>
          </a:p>
          <a:p>
            <a:pPr>
              <a:lnSpc>
                <a:spcPct val="160000"/>
              </a:lnSpc>
            </a:pPr>
            <a:r>
              <a:rPr lang="es-ES" sz="3400" dirty="0"/>
              <a:t>1</a:t>
            </a:r>
            <a:r>
              <a:rPr lang="es-ES" sz="3400" dirty="0" smtClean="0"/>
              <a:t>………Si aumentamos </a:t>
            </a:r>
            <a:r>
              <a:rPr lang="es-ES" sz="3400" dirty="0"/>
              <a:t>la fuerza haciéndola 4 veces mayor y la superficie, haciéndola el doble. La presión permanece constante</a:t>
            </a:r>
            <a:r>
              <a:rPr lang="es-ES" sz="3400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s-ES" sz="3400" dirty="0"/>
              <a:t>2……… Al caminar por la nieve cuando se utilizan lo esquíes, su objetivo es disminuir la superficie de contacto para que de esa forma disminuir la presión ejercida sobre la nieve</a:t>
            </a:r>
            <a:r>
              <a:rPr lang="es-ES" sz="3400" dirty="0" smtClean="0"/>
              <a:t>.</a:t>
            </a:r>
            <a:r>
              <a:rPr lang="es-ES" sz="3400" dirty="0"/>
              <a:t> </a:t>
            </a:r>
            <a:endParaRPr lang="es-CL" sz="3400" dirty="0"/>
          </a:p>
          <a:p>
            <a:pPr>
              <a:lnSpc>
                <a:spcPct val="160000"/>
              </a:lnSpc>
            </a:pPr>
            <a:r>
              <a:rPr lang="es-ES" sz="3400" dirty="0"/>
              <a:t>3………La presión ejercida por un cajón sobre la cubierta de un camión depende del material del cual está construido el cajón</a:t>
            </a:r>
            <a:r>
              <a:rPr lang="es-ES" sz="3400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s-ES" sz="3400" dirty="0"/>
              <a:t>4……… La presión ejercida por el agua sobre un cuerpo sumergido en ella se expresa en joule</a:t>
            </a:r>
            <a:r>
              <a:rPr lang="es-ES" sz="3400" dirty="0" smtClean="0"/>
              <a:t>.</a:t>
            </a:r>
            <a:endParaRPr lang="es-CL" sz="3400" dirty="0"/>
          </a:p>
          <a:p>
            <a:pPr>
              <a:lnSpc>
                <a:spcPct val="160000"/>
              </a:lnSpc>
            </a:pPr>
            <a:r>
              <a:rPr lang="es-ES" sz="3400" dirty="0"/>
              <a:t> </a:t>
            </a:r>
            <a:endParaRPr lang="es-CL" sz="3400" dirty="0"/>
          </a:p>
          <a:p>
            <a:pPr>
              <a:lnSpc>
                <a:spcPct val="160000"/>
              </a:lnSpc>
            </a:pPr>
            <a:r>
              <a:rPr lang="es-ES" sz="3400" dirty="0"/>
              <a:t>5………La densidad de una sustancia se define como el </a:t>
            </a:r>
            <a:r>
              <a:rPr lang="es-ES" sz="3400" dirty="0" smtClean="0"/>
              <a:t>cociente </a:t>
            </a:r>
            <a:r>
              <a:rPr lang="es-ES" sz="3400" dirty="0"/>
              <a:t>entre el volumen del cuerpo y su peso.</a:t>
            </a:r>
            <a:endParaRPr lang="es-CL" sz="3400" dirty="0"/>
          </a:p>
          <a:p>
            <a:r>
              <a:rPr lang="es-ES" sz="2600" dirty="0"/>
              <a:t> </a:t>
            </a:r>
            <a:endParaRPr lang="es-CL" sz="2600" dirty="0"/>
          </a:p>
          <a:p>
            <a:endParaRPr lang="es-CL" sz="2400" dirty="0"/>
          </a:p>
          <a:p>
            <a:endParaRPr lang="es-CL" sz="2400" dirty="0"/>
          </a:p>
          <a:p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387381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3511" y="564444"/>
            <a:ext cx="11401778" cy="596053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s-ES" sz="2400" dirty="0"/>
              <a:t>6……….Los hielos flotan en los mares debido que la densidad del agua liquida es menor que la densidad del agua sólida</a:t>
            </a:r>
            <a:r>
              <a:rPr lang="es-ES" sz="2400" dirty="0" smtClean="0"/>
              <a:t>.</a:t>
            </a:r>
            <a:r>
              <a:rPr lang="es-ES" sz="2400" dirty="0"/>
              <a:t> </a:t>
            </a:r>
            <a:endParaRPr lang="es-CL" sz="2400" dirty="0"/>
          </a:p>
          <a:p>
            <a:pPr>
              <a:lnSpc>
                <a:spcPct val="160000"/>
              </a:lnSpc>
            </a:pPr>
            <a:r>
              <a:rPr lang="es-ES" sz="2400" dirty="0"/>
              <a:t>7………..Los gases y los líquidos se consideran fluidos debido que ambos estados de la materia tienen las mismas características</a:t>
            </a:r>
            <a:r>
              <a:rPr lang="es-ES" sz="2400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s-ES" sz="2400" dirty="0"/>
              <a:t>8……….La presión atmosférica aumenta en la cordillera, lo que provoca grandes malestares a las persona</a:t>
            </a:r>
            <a:r>
              <a:rPr lang="es-ES" sz="2400" dirty="0" smtClean="0"/>
              <a:t>.</a:t>
            </a:r>
            <a:r>
              <a:rPr lang="es-ES" sz="2400" dirty="0"/>
              <a:t> </a:t>
            </a:r>
            <a:endParaRPr lang="es-CL" sz="2400" dirty="0"/>
          </a:p>
          <a:p>
            <a:pPr>
              <a:lnSpc>
                <a:spcPct val="160000"/>
              </a:lnSpc>
            </a:pPr>
            <a:r>
              <a:rPr lang="es-ES" sz="2400" dirty="0"/>
              <a:t>9…………La presión corresponde a una fuerza aplicada sobre un volumen determinado</a:t>
            </a:r>
            <a:r>
              <a:rPr lang="es-ES" sz="2400" dirty="0" smtClean="0"/>
              <a:t>.</a:t>
            </a:r>
            <a:endParaRPr lang="es-CL" sz="2400" dirty="0" smtClean="0"/>
          </a:p>
          <a:p>
            <a:pPr>
              <a:lnSpc>
                <a:spcPct val="160000"/>
              </a:lnSpc>
            </a:pPr>
            <a:r>
              <a:rPr lang="es-ES" sz="2600" dirty="0"/>
              <a:t>10……….La presión atmosférica a nivel del mar es menor que en el Altiplano.</a:t>
            </a:r>
            <a:endParaRPr lang="es-CL" sz="2600" dirty="0"/>
          </a:p>
          <a:p>
            <a:pPr>
              <a:lnSpc>
                <a:spcPct val="160000"/>
              </a:lnSpc>
            </a:pPr>
            <a:r>
              <a:rPr lang="es-ES" sz="2600" dirty="0"/>
              <a:t>11………La densidad en un sólido es menor que en un liquido.</a:t>
            </a:r>
            <a:endParaRPr lang="es-CL" sz="2600" dirty="0"/>
          </a:p>
          <a:p>
            <a:pPr>
              <a:lnSpc>
                <a:spcPct val="160000"/>
              </a:lnSpc>
            </a:pPr>
            <a:r>
              <a:rPr lang="es-ES" sz="2600" dirty="0"/>
              <a:t> </a:t>
            </a:r>
            <a:r>
              <a:rPr lang="es-ES" dirty="0"/>
              <a:t>12………..El uso de una prensa hidráulica con dos émbolos, uno de mayor área transversal que el otro, tiene como objetivo multiplicar las presiones que se transmiten.</a:t>
            </a:r>
            <a:endParaRPr lang="es-CL" dirty="0"/>
          </a:p>
          <a:p>
            <a:pPr>
              <a:lnSpc>
                <a:spcPct val="160000"/>
              </a:lnSpc>
            </a:pPr>
            <a:r>
              <a:rPr lang="es-ES" dirty="0"/>
              <a:t> </a:t>
            </a:r>
            <a:endParaRPr lang="es-CL" dirty="0"/>
          </a:p>
          <a:p>
            <a:pPr>
              <a:lnSpc>
                <a:spcPct val="150000"/>
              </a:lnSpc>
            </a:pPr>
            <a:endParaRPr lang="es-CL" sz="2600" dirty="0"/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60650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349956" y="587022"/>
                <a:ext cx="11003844" cy="590408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CL" sz="2400" b="1" dirty="0" smtClean="0"/>
                  <a:t>II.- </a:t>
                </a:r>
                <a:r>
                  <a:rPr lang="es-ES" sz="2400" b="1" u="sng" dirty="0"/>
                  <a:t>DESARROLLE</a:t>
                </a:r>
                <a:r>
                  <a:rPr lang="es-ES" sz="2400" b="1" dirty="0"/>
                  <a:t>: (3 puntos cada uno</a:t>
                </a:r>
                <a:r>
                  <a:rPr lang="es-ES" sz="2400" b="1" dirty="0" smtClean="0"/>
                  <a:t>)</a:t>
                </a:r>
                <a:endParaRPr lang="es-CL" sz="2400" dirty="0" smtClean="0"/>
              </a:p>
              <a:p>
                <a:pPr>
                  <a:lnSpc>
                    <a:spcPct val="150000"/>
                  </a:lnSpc>
                </a:pPr>
                <a:r>
                  <a:rPr lang="es-CL" sz="2400" dirty="0" smtClean="0"/>
                  <a:t>1.- La densidad del Cu es de 8,9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𝑔𝑟</m:t>
                        </m:r>
                      </m:num>
                      <m:den>
                        <m:sSup>
                          <m:sSupPr>
                            <m:ctrlPr>
                              <a:rPr lang="es-CL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s-CL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sz="2400" dirty="0" smtClean="0"/>
                  <a:t>.Calcular el volumen, 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s-CL" sz="2400" dirty="0" smtClean="0"/>
                  <a:t> de una masa de Cu de masa 500 gr</a:t>
                </a:r>
              </a:p>
              <a:p>
                <a:pPr>
                  <a:lnSpc>
                    <a:spcPct val="150000"/>
                  </a:lnSpc>
                </a:pPr>
                <a:r>
                  <a:rPr lang="es-CL" sz="2400" dirty="0" smtClean="0"/>
                  <a:t>2.- Sobre el émbolo de una jeringa de radio 1cm. Se aplica una fuerza de !Newton. Determinar la presión resultante sobre el fluido.</a:t>
                </a:r>
              </a:p>
              <a:p>
                <a:pPr>
                  <a:lnSpc>
                    <a:spcPct val="150000"/>
                  </a:lnSpc>
                </a:pPr>
                <a:r>
                  <a:rPr lang="es-CL" sz="2400" dirty="0" smtClean="0"/>
                  <a:t>3.- ¿Qué presión ejercerá sobre el suelo un elefante, suponiendo que sus patas son circulares de 30 cm de diámetro?. ¿Le favorecería al elefante tener las patas de menor diámetro?</a:t>
                </a:r>
              </a:p>
              <a:p>
                <a:pPr>
                  <a:lnSpc>
                    <a:spcPct val="150000"/>
                  </a:lnSpc>
                </a:pPr>
                <a:r>
                  <a:rPr lang="es-CL" sz="2400" dirty="0" smtClean="0"/>
                  <a:t>4.- Calcular la densidad de la Tierra de masa </a:t>
                </a:r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6,24</m:t>
                    </m:r>
                    <m:r>
                      <a:rPr lang="es-CL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s-C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C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es-CL" sz="2400" dirty="0" smtClean="0"/>
                  <a:t> Kg y el radio terrestre es de 6400 Km. Expresar la densidad 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𝐾𝑔</m:t>
                        </m:r>
                      </m:num>
                      <m:den>
                        <m:sSup>
                          <m:sSupPr>
                            <m:ctrlPr>
                              <a:rPr lang="es-CL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s-CL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sz="2400" dirty="0" smtClean="0"/>
                  <a:t>.</a:t>
                </a:r>
                <a:endParaRPr lang="es-CL" sz="24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9956" y="587022"/>
                <a:ext cx="11003844" cy="5904089"/>
              </a:xfrm>
              <a:blipFill>
                <a:blip r:embed="rId2"/>
                <a:stretch>
                  <a:fillRect l="-720" t="-196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982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13954"/>
            <a:ext cx="10515600" cy="5563009"/>
          </a:xfrm>
        </p:spPr>
        <p:txBody>
          <a:bodyPr/>
          <a:lstStyle/>
          <a:p>
            <a:r>
              <a:rPr lang="es-CL" dirty="0" smtClean="0"/>
              <a:t>Enviar </a:t>
            </a:r>
          </a:p>
          <a:p>
            <a:r>
              <a:rPr lang="es-CL" dirty="0" smtClean="0"/>
              <a:t>26 Marzo antes de 12 </a:t>
            </a:r>
            <a:r>
              <a:rPr lang="es-CL" dirty="0" err="1" smtClean="0"/>
              <a:t>hr</a:t>
            </a:r>
            <a:r>
              <a:rPr lang="es-CL" dirty="0" smtClean="0"/>
              <a:t>, su puntualidad es fundamental en </a:t>
            </a:r>
            <a:r>
              <a:rPr lang="es-CL" smtClean="0"/>
              <a:t>la evaluación</a:t>
            </a:r>
            <a:endParaRPr lang="es-CL" dirty="0" smtClean="0"/>
          </a:p>
          <a:p>
            <a:r>
              <a:rPr lang="es-CL" dirty="0" smtClean="0">
                <a:hlinkClick r:id="rId2"/>
              </a:rPr>
              <a:t>priesco.mariareina@gmail.com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7825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1556" y="383822"/>
            <a:ext cx="10902244" cy="5793141"/>
          </a:xfrm>
        </p:spPr>
        <p:txBody>
          <a:bodyPr/>
          <a:lstStyle/>
          <a:p>
            <a:endParaRPr lang="es-CL" b="1" dirty="0" smtClean="0"/>
          </a:p>
          <a:p>
            <a:endParaRPr lang="es-CL" b="1" dirty="0"/>
          </a:p>
          <a:p>
            <a:r>
              <a:rPr lang="es-CL" b="1" dirty="0" smtClean="0"/>
              <a:t>Unidad 0</a:t>
            </a:r>
            <a:endParaRPr lang="es-CL" b="1" dirty="0"/>
          </a:p>
          <a:p>
            <a:r>
              <a:rPr lang="es-CL" b="1" dirty="0" smtClean="0"/>
              <a:t>Conceptos básicos de  Mecánica de Fluidos y la Calorimetría</a:t>
            </a:r>
          </a:p>
          <a:p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93236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E1FA-9A2F-43FF-9B90-F88B8C708D37}" type="slidenum">
              <a:rPr lang="es-ES" altLang="es-CL"/>
              <a:pPr/>
              <a:t>3</a:t>
            </a:fld>
            <a:endParaRPr lang="es-ES" altLang="es-CL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771528"/>
          </a:xfrm>
        </p:spPr>
        <p:txBody>
          <a:bodyPr/>
          <a:lstStyle/>
          <a:p>
            <a:r>
              <a:rPr lang="es-ES_tradnl" altLang="es-CL" b="1" dirty="0"/>
              <a:t>Conceptos previos</a:t>
            </a:r>
            <a:endParaRPr lang="es-ES" altLang="es-CL" b="1" dirty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01883" y="1365254"/>
            <a:ext cx="588922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sz="2400" b="1" dirty="0"/>
              <a:t>Volumen</a:t>
            </a:r>
            <a:endParaRPr lang="es-ES" altLang="es-CL" sz="2400" b="1" dirty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01883" y="2205039"/>
            <a:ext cx="1111598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sz="1600" b="1" dirty="0"/>
              <a:t>Este término tiene que ver con un concepto matemático y físico a la vez. </a:t>
            </a:r>
            <a:endParaRPr lang="es-ES_tradnl" altLang="es-CL" sz="1600" b="1" dirty="0" smtClean="0"/>
          </a:p>
          <a:p>
            <a:pPr algn="ctr">
              <a:spcBef>
                <a:spcPct val="50000"/>
              </a:spcBef>
            </a:pPr>
            <a:r>
              <a:rPr lang="es-ES_tradnl" altLang="es-CL" sz="1600" b="1" dirty="0" smtClean="0"/>
              <a:t>Físico</a:t>
            </a:r>
            <a:r>
              <a:rPr lang="es-ES_tradnl" altLang="es-CL" sz="1600" b="1" dirty="0"/>
              <a:t>: región del espacio que ocupa un cuerpo</a:t>
            </a:r>
          </a:p>
          <a:p>
            <a:pPr algn="ctr">
              <a:spcBef>
                <a:spcPct val="50000"/>
              </a:spcBef>
            </a:pPr>
            <a:r>
              <a:rPr lang="es-ES_tradnl" altLang="es-CL" sz="1600" b="1" dirty="0"/>
              <a:t>Matemático: expresión matemática que determina esa región. Se mide en m</a:t>
            </a:r>
            <a:r>
              <a:rPr lang="es-ES_tradnl" altLang="es-CL" sz="1600" b="1" baseline="30000" dirty="0"/>
              <a:t>3 </a:t>
            </a:r>
            <a:r>
              <a:rPr lang="es-ES_tradnl" altLang="es-CL" sz="1600" b="1" dirty="0"/>
              <a:t>o en cm</a:t>
            </a:r>
            <a:r>
              <a:rPr lang="es-ES_tradnl" altLang="es-CL" sz="1600" b="1" baseline="30000" dirty="0"/>
              <a:t>3</a:t>
            </a:r>
            <a:endParaRPr lang="es-ES" altLang="es-CL" sz="1600" b="1" baseline="30000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524000" y="3500438"/>
            <a:ext cx="914400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 dirty="0"/>
              <a:t>Para determinar el volumen de un cuerpo se necesita conocer su forma física.</a:t>
            </a:r>
          </a:p>
          <a:p>
            <a:pPr algn="ctr">
              <a:spcBef>
                <a:spcPct val="50000"/>
              </a:spcBef>
            </a:pPr>
            <a:r>
              <a:rPr lang="es-ES_tradnl" altLang="es-CL" b="1" dirty="0"/>
              <a:t>Para cuerpos especiales existen fórmulas específicas</a:t>
            </a:r>
            <a:endParaRPr lang="es-ES" altLang="es-CL" b="1" dirty="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524001" y="4508501"/>
            <a:ext cx="2771775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/>
              <a:t>Cubo de arista a</a:t>
            </a:r>
          </a:p>
          <a:p>
            <a:pPr algn="ctr">
              <a:spcBef>
                <a:spcPct val="50000"/>
              </a:spcBef>
            </a:pPr>
            <a:r>
              <a:rPr lang="es-ES_tradnl" altLang="es-CL" b="1"/>
              <a:t>V = a</a:t>
            </a:r>
            <a:r>
              <a:rPr lang="es-ES_tradnl" altLang="es-CL" b="1" baseline="30000"/>
              <a:t>3</a:t>
            </a:r>
            <a:endParaRPr lang="es-ES" altLang="es-CL" b="1" baseline="30000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2351088" y="5445125"/>
            <a:ext cx="1079500" cy="93503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863976" y="4508501"/>
            <a:ext cx="230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/>
              <a:t>Esfera de radio R </a:t>
            </a: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4440239" y="5445126"/>
            <a:ext cx="1150937" cy="1152525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167438" y="4508500"/>
            <a:ext cx="2087562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/>
              <a:t>Paralelepípedo de lados a, b y c</a:t>
            </a:r>
          </a:p>
          <a:p>
            <a:pPr algn="ctr">
              <a:spcBef>
                <a:spcPct val="50000"/>
              </a:spcBef>
            </a:pPr>
            <a:r>
              <a:rPr lang="es-ES_tradnl" altLang="es-CL" b="1"/>
              <a:t>V = abc</a:t>
            </a:r>
            <a:endParaRPr lang="es-ES" altLang="es-CL" b="1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6383338" y="5734050"/>
            <a:ext cx="1871662" cy="647700"/>
          </a:xfrm>
          <a:prstGeom prst="cube">
            <a:avLst>
              <a:gd name="adj" fmla="val 51718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183564" y="4508500"/>
            <a:ext cx="2484437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/>
              <a:t>Cilindro con base de radio R y altura h</a:t>
            </a:r>
          </a:p>
          <a:p>
            <a:pPr algn="ctr">
              <a:spcBef>
                <a:spcPct val="50000"/>
              </a:spcBef>
            </a:pPr>
            <a:r>
              <a:rPr lang="es-ES_tradnl" altLang="es-CL" b="1"/>
              <a:t>V = </a:t>
            </a:r>
            <a:r>
              <a:rPr lang="el-GR" altLang="es-CL" b="1"/>
              <a:t>π</a:t>
            </a:r>
            <a:r>
              <a:rPr lang="es-ES_tradnl" altLang="es-CL" b="1"/>
              <a:t>R</a:t>
            </a:r>
            <a:r>
              <a:rPr lang="es-ES_tradnl" altLang="es-CL" b="1" baseline="30000"/>
              <a:t>2</a:t>
            </a:r>
            <a:r>
              <a:rPr lang="es-ES_tradnl" altLang="es-CL" b="1"/>
              <a:t>h</a:t>
            </a:r>
            <a:endParaRPr lang="el-GR" altLang="es-CL" b="1"/>
          </a:p>
          <a:p>
            <a:pPr algn="ctr">
              <a:spcBef>
                <a:spcPct val="50000"/>
              </a:spcBef>
            </a:pPr>
            <a:endParaRPr lang="es-ES" altLang="es-CL" b="1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 rot="5400000">
            <a:off x="9156701" y="5410201"/>
            <a:ext cx="720725" cy="1368425"/>
          </a:xfrm>
          <a:prstGeom prst="can">
            <a:avLst>
              <a:gd name="adj" fmla="val 474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graphicFrame>
        <p:nvGraphicFramePr>
          <p:cNvPr id="5135" name="Object 15"/>
          <p:cNvGraphicFramePr>
            <a:graphicFrameLocks noGrp="1" noChangeAspect="1"/>
          </p:cNvGraphicFramePr>
          <p:nvPr>
            <p:ph idx="1"/>
          </p:nvPr>
        </p:nvGraphicFramePr>
        <p:xfrm>
          <a:off x="4511676" y="4797426"/>
          <a:ext cx="9366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cuación" r:id="rId3" imgW="634680" imgH="393480" progId="Equation.3">
                  <p:embed/>
                </p:oleObj>
              </mc:Choice>
              <mc:Fallback>
                <p:oleObj name="Ecuación" r:id="rId3" imgW="634680" imgH="393480" progId="Equation.3">
                  <p:embed/>
                  <p:pic>
                    <p:nvPicPr>
                      <p:cNvPr id="51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6" y="4797426"/>
                        <a:ext cx="93662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99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27" grpId="0"/>
      <p:bldP spid="5129" grpId="0"/>
      <p:bldP spid="5131" grpId="0"/>
      <p:bldP spid="51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CC6C-F18B-4FB7-B1FF-557F4C90415F}" type="slidenum">
              <a:rPr lang="es-ES" altLang="es-CL"/>
              <a:pPr/>
              <a:t>4</a:t>
            </a:fld>
            <a:endParaRPr lang="es-ES" altLang="es-CL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5375276" y="5516563"/>
            <a:ext cx="1008063" cy="6477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76313"/>
          </a:xfrm>
        </p:spPr>
        <p:txBody>
          <a:bodyPr/>
          <a:lstStyle/>
          <a:p>
            <a:r>
              <a:rPr lang="es-ES_tradnl" altLang="es-CL" sz="4000" b="1" dirty="0"/>
              <a:t>Volumen de un cuerpo irregular</a:t>
            </a:r>
            <a:endParaRPr lang="es-ES" altLang="es-CL" sz="4000" b="1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063750" y="1484314"/>
            <a:ext cx="80645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 dirty="0"/>
              <a:t>Si un cuerpo es irregular, una piedra por ejemplo, no existe una fórmula matemática que permita determinar su volumen, y si la hay de seguro que es muy compleja</a:t>
            </a:r>
            <a:endParaRPr lang="es-ES" altLang="es-CL" b="1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83113" y="2852738"/>
            <a:ext cx="5364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 dirty="0"/>
              <a:t>Entonces, ¿cómo se determina su volumen?</a:t>
            </a:r>
            <a:endParaRPr lang="es-ES" altLang="es-CL" b="1" dirty="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583113" y="3429001"/>
            <a:ext cx="2665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/>
              <a:t>Procedimiento</a:t>
            </a:r>
            <a:endParaRPr lang="es-ES" altLang="es-CL" b="1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703389" y="3933825"/>
            <a:ext cx="2808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>
                <a:solidFill>
                  <a:srgbClr val="800080"/>
                </a:solidFill>
              </a:rPr>
              <a:t>1º</a:t>
            </a:r>
            <a:r>
              <a:rPr lang="es-ES_tradnl" altLang="es-CL" b="1"/>
              <a:t> Un vaso con agua hasta cierto nivel</a:t>
            </a:r>
            <a:endParaRPr lang="es-ES" altLang="es-CL" b="1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351088" y="5516563"/>
            <a:ext cx="1008062" cy="6477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6155" name="Freeform 11"/>
          <p:cNvSpPr>
            <a:spLocks/>
          </p:cNvSpPr>
          <p:nvPr/>
        </p:nvSpPr>
        <p:spPr bwMode="auto">
          <a:xfrm>
            <a:off x="2351088" y="4941888"/>
            <a:ext cx="1008062" cy="1223962"/>
          </a:xfrm>
          <a:custGeom>
            <a:avLst/>
            <a:gdLst>
              <a:gd name="T0" fmla="*/ 0 w 635"/>
              <a:gd name="T1" fmla="*/ 0 h 771"/>
              <a:gd name="T2" fmla="*/ 0 w 635"/>
              <a:gd name="T3" fmla="*/ 771 h 771"/>
              <a:gd name="T4" fmla="*/ 635 w 635"/>
              <a:gd name="T5" fmla="*/ 771 h 771"/>
              <a:gd name="T6" fmla="*/ 635 w 635"/>
              <a:gd name="T7" fmla="*/ 0 h 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5" h="771">
                <a:moveTo>
                  <a:pt x="0" y="0"/>
                </a:moveTo>
                <a:lnTo>
                  <a:pt x="0" y="771"/>
                </a:lnTo>
                <a:lnTo>
                  <a:pt x="635" y="771"/>
                </a:lnTo>
                <a:lnTo>
                  <a:pt x="635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1992313" y="5516563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524001" y="6308726"/>
            <a:ext cx="2627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/>
              <a:t>Se marca el nivel</a:t>
            </a:r>
            <a:endParaRPr lang="es-ES" altLang="es-CL" b="1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656139" y="3933825"/>
            <a:ext cx="26638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>
                <a:solidFill>
                  <a:srgbClr val="800080"/>
                </a:solidFill>
              </a:rPr>
              <a:t>2º</a:t>
            </a:r>
            <a:r>
              <a:rPr lang="es-ES_tradnl" altLang="es-CL" b="1"/>
              <a:t> Se coloca el cuerpo en el interior del vaso con agua</a:t>
            </a:r>
            <a:endParaRPr lang="es-ES" altLang="es-CL" b="1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5016500" y="5516563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4008437" y="6355555"/>
            <a:ext cx="2879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 dirty="0"/>
              <a:t>Se marca el nuevo nivel</a:t>
            </a:r>
            <a:endParaRPr lang="es-ES" altLang="es-CL" b="1" dirty="0"/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7680326" y="3573463"/>
            <a:ext cx="29876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>
                <a:solidFill>
                  <a:srgbClr val="800080"/>
                </a:solidFill>
              </a:rPr>
              <a:t>3º</a:t>
            </a:r>
            <a:r>
              <a:rPr lang="es-ES_tradnl" altLang="es-CL" b="1"/>
              <a:t> El incremento de volumen en el agua, corresponde al volumen del cuerpo</a:t>
            </a:r>
            <a:endParaRPr lang="es-ES" altLang="es-CL" b="1"/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7680325" y="5118100"/>
            <a:ext cx="28082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Hay que procurar que el vaso tenga una forma geométrica simple para determinar el volumen de agua. Un cilindro por ejemplo.</a:t>
            </a:r>
            <a:endParaRPr lang="es-ES" altLang="es-CL" b="1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375276" y="5516564"/>
            <a:ext cx="1008063" cy="3587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6160" name="Freeform 16"/>
          <p:cNvSpPr>
            <a:spLocks/>
          </p:cNvSpPr>
          <p:nvPr/>
        </p:nvSpPr>
        <p:spPr bwMode="auto">
          <a:xfrm>
            <a:off x="5375276" y="4941888"/>
            <a:ext cx="1008063" cy="1223962"/>
          </a:xfrm>
          <a:custGeom>
            <a:avLst/>
            <a:gdLst>
              <a:gd name="T0" fmla="*/ 0 w 635"/>
              <a:gd name="T1" fmla="*/ 0 h 771"/>
              <a:gd name="T2" fmla="*/ 0 w 635"/>
              <a:gd name="T3" fmla="*/ 771 h 771"/>
              <a:gd name="T4" fmla="*/ 635 w 635"/>
              <a:gd name="T5" fmla="*/ 771 h 771"/>
              <a:gd name="T6" fmla="*/ 635 w 635"/>
              <a:gd name="T7" fmla="*/ 0 h 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5" h="771">
                <a:moveTo>
                  <a:pt x="0" y="0"/>
                </a:moveTo>
                <a:lnTo>
                  <a:pt x="0" y="771"/>
                </a:lnTo>
                <a:lnTo>
                  <a:pt x="635" y="771"/>
                </a:lnTo>
                <a:lnTo>
                  <a:pt x="635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2565401"/>
            <a:ext cx="792162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5016500" y="5157788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 flipH="1">
            <a:off x="6024563" y="4292601"/>
            <a:ext cx="1655762" cy="1008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642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32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3.75723E-6 C -0.01302 0.0555 0.0092 0.04971 0.0125 0.10821 C 0.0132 0.1385 0.04236 0.13619 0.04913 0.16532 C 0.05209 0.17688 0.06615 0.20879 0.07136 0.21827 C 0.0875 0.24625 0.08906 0.23862 0.1158 0.24787 C 0.12222 0.25341 0.14011 0.24116 0.1474 0.2437 C 0.15938 0.25919 0.17865 0.22891 0.19514 0.23307 C 0.21823 0.21041 0.2342 0.20833 0.25382 0.20971 C 0.27344 0.2111 0.30035 0.20301 0.3125 0.24139 C 0.35278 0.24925 0.28577 0.44 0.32691 0.44 " pathEditMode="relative" rAng="0" ptsTypes="fffffffaff">
                                      <p:cBhvr>
                                        <p:cTn id="71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58" y="219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83237E-6 L -3.61111E-6 -0.05226 " pathEditMode="relative" ptsTypes="AA">
                                      <p:cBhvr>
                                        <p:cTn id="79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480"/>
                            </p:stCondLst>
                            <p:childTnLst>
                              <p:par>
                                <p:cTn id="91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2" grpId="0"/>
      <p:bldP spid="6153" grpId="0"/>
      <p:bldP spid="6157" grpId="0"/>
      <p:bldP spid="6158" grpId="0"/>
      <p:bldP spid="6165" grpId="0"/>
      <p:bldP spid="6166" grpId="0"/>
      <p:bldP spid="61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s-CL"/>
              <a:t>Hernán Verdugo Fabiani www.hverdugo.cl</a:t>
            </a:r>
          </a:p>
        </p:txBody>
      </p:sp>
      <p:sp>
        <p:nvSpPr>
          <p:cNvPr id="11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1DD5-01A6-41A6-8190-1C7F35D1B686}" type="slidenum">
              <a:rPr lang="es-ES" altLang="es-CL"/>
              <a:pPr/>
              <a:t>5</a:t>
            </a:fld>
            <a:endParaRPr lang="es-ES" altLang="es-CL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L" b="1" dirty="0"/>
              <a:t>Densidad</a:t>
            </a:r>
            <a:endParaRPr lang="es-ES" altLang="es-CL" b="1" dirty="0"/>
          </a:p>
        </p:txBody>
      </p:sp>
      <p:graphicFrame>
        <p:nvGraphicFramePr>
          <p:cNvPr id="9225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3143251" y="2565401"/>
          <a:ext cx="1452563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cuación" r:id="rId3" imgW="444240" imgH="393480" progId="Equation.3">
                  <p:embed/>
                </p:oleObj>
              </mc:Choice>
              <mc:Fallback>
                <p:oleObj name="Ecuación" r:id="rId3" imgW="444240" imgH="393480" progId="Equation.3">
                  <p:embed/>
                  <p:pic>
                    <p:nvPicPr>
                      <p:cNvPr id="92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1" y="2565401"/>
                        <a:ext cx="1452563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919289" y="1557338"/>
            <a:ext cx="8137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CL" b="1" dirty="0"/>
              <a:t>Es una medida que representa la cantidad de materia que hay por cada unidad de volumen de un cuerpo 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524000" y="4005263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L" altLang="es-CL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951539" y="2997201"/>
            <a:ext cx="35639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sz="2000" b="1" dirty="0"/>
              <a:t>Se mide en kg/m</a:t>
            </a:r>
            <a:r>
              <a:rPr lang="es-ES_tradnl" altLang="es-CL" sz="2000" b="1" baseline="30000" dirty="0"/>
              <a:t>3</a:t>
            </a:r>
            <a:r>
              <a:rPr lang="es-ES_tradnl" altLang="es-CL" sz="2000" b="1" dirty="0"/>
              <a:t> o en g/m</a:t>
            </a:r>
            <a:r>
              <a:rPr lang="es-ES_tradnl" altLang="es-CL" sz="2000" b="1" baseline="30000" dirty="0"/>
              <a:t>3</a:t>
            </a:r>
            <a:endParaRPr lang="es-ES" altLang="es-CL" sz="2000" b="1" baseline="30000" dirty="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524000" y="400526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/>
              <a:t>En general los sólidos tienen mayor densidad que los líquidos y éstos mayor densidad que los gases. Pero dentro de los sólidos, por ejemplo, hay unos con más y otros con menos densidad. </a:t>
            </a:r>
            <a:endParaRPr lang="es-ES" altLang="es-CL" b="1"/>
          </a:p>
        </p:txBody>
      </p:sp>
      <p:pic>
        <p:nvPicPr>
          <p:cNvPr id="9290" name="Picture 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1" y="4716815"/>
            <a:ext cx="7343775" cy="1822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8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8" grpId="0"/>
      <p:bldP spid="92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336-A1F5-4C8B-BF80-AACFD838B88D}" type="slidenum">
              <a:rPr lang="es-ES" altLang="es-CL"/>
              <a:pPr/>
              <a:t>6</a:t>
            </a:fld>
            <a:endParaRPr lang="es-ES" altLang="es-CL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L" b="1" dirty="0"/>
              <a:t>Presión</a:t>
            </a:r>
            <a:endParaRPr lang="es-ES" altLang="es-CL" b="1" dirty="0"/>
          </a:p>
        </p:txBody>
      </p:sp>
      <p:graphicFrame>
        <p:nvGraphicFramePr>
          <p:cNvPr id="14343" name="Object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2209797"/>
              </p:ext>
            </p:extLst>
          </p:nvPr>
        </p:nvGraphicFramePr>
        <p:xfrm>
          <a:off x="7699199" y="3402212"/>
          <a:ext cx="1655762" cy="146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cuación" r:id="rId3" imgW="444240" imgH="393480" progId="Equation.3">
                  <p:embed/>
                </p:oleObj>
              </mc:Choice>
              <mc:Fallback>
                <p:oleObj name="Ecuación" r:id="rId3" imgW="444240" imgH="393480" progId="Equation.3">
                  <p:embed/>
                  <p:pic>
                    <p:nvPicPr>
                      <p:cNvPr id="143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199" y="3402212"/>
                        <a:ext cx="1655762" cy="146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16161502"/>
              </p:ext>
            </p:extLst>
          </p:nvPr>
        </p:nvGraphicFramePr>
        <p:xfrm>
          <a:off x="5542844" y="5175250"/>
          <a:ext cx="122396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cuación" r:id="rId5" imgW="698400" imgH="609480" progId="Equation.3">
                  <p:embed/>
                </p:oleObj>
              </mc:Choice>
              <mc:Fallback>
                <p:oleObj name="Ecuación" r:id="rId5" imgW="698400" imgH="609480" progId="Equation.3">
                  <p:embed/>
                  <p:pic>
                    <p:nvPicPr>
                      <p:cNvPr id="1434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2844" y="5175250"/>
                        <a:ext cx="1223962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56356" y="1628775"/>
            <a:ext cx="95729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 dirty="0"/>
              <a:t>La idea más simple que se tiene sobre presión se relaciona con la acción de aplastar algo.</a:t>
            </a:r>
            <a:endParaRPr lang="es-ES" altLang="es-CL" b="1" dirty="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6356" y="2492376"/>
            <a:ext cx="9911644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 dirty="0"/>
              <a:t>Y cuando se aplasta algo se ejerce una fuerza sobre una región del objeto.</a:t>
            </a:r>
            <a:endParaRPr lang="es-ES" altLang="es-CL" b="1" dirty="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25689" y="3213101"/>
            <a:ext cx="514773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sz="2000" b="1" dirty="0"/>
              <a:t>Si la fuerza que se ejerce sobre un objeto es F y la región sobre la cual actúa es A, se tiene que la presión que ejerce esa fuerza, es:</a:t>
            </a:r>
            <a:endParaRPr lang="es-ES" altLang="es-CL" sz="2000" b="1" dirty="0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56356" y="4326533"/>
            <a:ext cx="57460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sz="2000" b="1" dirty="0"/>
              <a:t>La presión se mide en N/m</a:t>
            </a:r>
            <a:r>
              <a:rPr lang="es-ES_tradnl" altLang="es-CL" sz="2000" b="1" baseline="30000" dirty="0"/>
              <a:t>2</a:t>
            </a:r>
            <a:r>
              <a:rPr lang="es-ES_tradnl" altLang="es-CL" sz="2000" b="1" dirty="0"/>
              <a:t> y se denomina Pascal.</a:t>
            </a:r>
            <a:endParaRPr lang="es-ES" altLang="es-CL" sz="2000" b="1" baseline="30000" dirty="0"/>
          </a:p>
        </p:txBody>
      </p:sp>
    </p:spTree>
    <p:extLst>
      <p:ext uri="{BB962C8B-B14F-4D97-AF65-F5344CB8AC3E}">
        <p14:creationId xmlns:p14="http://schemas.microsoft.com/office/powerpoint/2010/main" val="281093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320"/>
                            </p:stCondLst>
                            <p:childTnLst>
                              <p:par>
                                <p:cTn id="2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C979-DB05-4178-85EB-EC8ECEE9CDA6}" type="slidenum">
              <a:rPr lang="es-ES" altLang="es-CL"/>
              <a:pPr/>
              <a:t>7</a:t>
            </a:fld>
            <a:endParaRPr lang="es-ES" altLang="es-CL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8183564" y="3716339"/>
            <a:ext cx="2016125" cy="2808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L" b="1" dirty="0"/>
              <a:t>Un ejercicio</a:t>
            </a:r>
            <a:endParaRPr lang="es-ES" altLang="es-CL" b="1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945063" y="2449404"/>
            <a:ext cx="2879725" cy="143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sz="1600" b="1" dirty="0"/>
              <a:t>Peso del libro:</a:t>
            </a:r>
          </a:p>
          <a:p>
            <a:pPr>
              <a:spcBef>
                <a:spcPct val="50000"/>
              </a:spcBef>
            </a:pPr>
            <a:r>
              <a:rPr lang="es-ES_tradnl" altLang="es-CL" sz="1600" b="1" dirty="0"/>
              <a:t>W = mg</a:t>
            </a:r>
          </a:p>
          <a:p>
            <a:pPr>
              <a:spcBef>
                <a:spcPct val="50000"/>
              </a:spcBef>
            </a:pPr>
            <a:r>
              <a:rPr lang="es-ES_tradnl" altLang="es-CL" sz="1600" b="1" dirty="0"/>
              <a:t>     = 0,4 [kg]x 9,8 [m/s</a:t>
            </a:r>
            <a:r>
              <a:rPr lang="es-ES_tradnl" altLang="es-CL" sz="1600" b="1" baseline="30000" dirty="0"/>
              <a:t>2</a:t>
            </a:r>
            <a:r>
              <a:rPr lang="es-ES_tradnl" altLang="es-CL" sz="1600" b="1" dirty="0"/>
              <a:t>]</a:t>
            </a:r>
          </a:p>
          <a:p>
            <a:pPr>
              <a:spcBef>
                <a:spcPct val="50000"/>
              </a:spcBef>
            </a:pPr>
            <a:r>
              <a:rPr lang="es-ES_tradnl" altLang="es-CL" sz="1600" b="1" dirty="0"/>
              <a:t>     = 3,72 [N] </a:t>
            </a:r>
            <a:endParaRPr lang="es-ES" altLang="es-CL" sz="1600" b="1" dirty="0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8256589" y="3789363"/>
            <a:ext cx="1800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Presión:</a:t>
            </a:r>
            <a:endParaRPr lang="es-ES" altLang="es-CL" b="1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8401051" y="4221164"/>
          <a:ext cx="1662113" cy="216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cuación" r:id="rId3" imgW="799920" imgH="1041120" progId="Equation.3">
                  <p:embed/>
                </p:oleObj>
              </mc:Choice>
              <mc:Fallback>
                <p:oleObj name="Ecuación" r:id="rId3" imgW="799920" imgH="1041120" progId="Equation.3">
                  <p:embed/>
                  <p:pic>
                    <p:nvPicPr>
                      <p:cNvPr id="194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1051" y="4221164"/>
                        <a:ext cx="1662113" cy="216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74133" y="1484314"/>
            <a:ext cx="982133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 dirty="0">
                <a:solidFill>
                  <a:schemeClr val="bg1"/>
                </a:solidFill>
              </a:rPr>
              <a:t>Si un libro tiene una masa de 0,4 kg y su portada mide 20 cm por 15 cm y está apoyado sobre una mesa. El peso del libro ejerce una presión sobre la mesa.</a:t>
            </a:r>
            <a:endParaRPr lang="es-ES" altLang="es-CL" b="1" dirty="0">
              <a:solidFill>
                <a:schemeClr val="bg1"/>
              </a:solidFill>
            </a:endParaRPr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3500438"/>
            <a:ext cx="4319588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3575050" y="4797426"/>
            <a:ext cx="0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3432175" y="4868863"/>
            <a:ext cx="0" cy="792162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279650" y="4581525"/>
            <a:ext cx="10795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063750" y="4221163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A</a:t>
            </a:r>
            <a:endParaRPr lang="es-ES" altLang="es-CL" b="1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071813" y="5445126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P</a:t>
            </a:r>
            <a:endParaRPr lang="es-ES" altLang="es-CL" b="1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575050" y="5229226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W</a:t>
            </a:r>
            <a:endParaRPr lang="es-ES" altLang="es-CL" b="1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186718" y="4600904"/>
            <a:ext cx="2520950" cy="143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sz="1600" b="1" dirty="0"/>
              <a:t>Área de contacto:</a:t>
            </a:r>
          </a:p>
          <a:p>
            <a:pPr>
              <a:spcBef>
                <a:spcPct val="50000"/>
              </a:spcBef>
            </a:pPr>
            <a:r>
              <a:rPr lang="es-ES_tradnl" altLang="es-CL" sz="1600" b="1" dirty="0"/>
              <a:t>A = ab </a:t>
            </a:r>
          </a:p>
          <a:p>
            <a:pPr>
              <a:spcBef>
                <a:spcPct val="50000"/>
              </a:spcBef>
            </a:pPr>
            <a:r>
              <a:rPr lang="es-ES_tradnl" altLang="es-CL" sz="1600" b="1" dirty="0"/>
              <a:t>    = 0,2 [m] x 15 [m]</a:t>
            </a:r>
          </a:p>
          <a:p>
            <a:pPr>
              <a:spcBef>
                <a:spcPct val="50000"/>
              </a:spcBef>
            </a:pPr>
            <a:r>
              <a:rPr lang="es-ES_tradnl" altLang="es-CL" sz="1600" b="1" dirty="0"/>
              <a:t>    = 0,3 [m</a:t>
            </a:r>
            <a:r>
              <a:rPr lang="es-ES_tradnl" altLang="es-CL" sz="1600" b="1" baseline="30000" dirty="0"/>
              <a:t>2</a:t>
            </a:r>
            <a:r>
              <a:rPr lang="es-ES_tradnl" altLang="es-CL" sz="1600" b="1" dirty="0"/>
              <a:t>]  </a:t>
            </a:r>
            <a:endParaRPr lang="es-ES" altLang="es-CL" sz="1600" b="1" dirty="0"/>
          </a:p>
        </p:txBody>
      </p:sp>
    </p:spTree>
    <p:extLst>
      <p:ext uri="{BB962C8B-B14F-4D97-AF65-F5344CB8AC3E}">
        <p14:creationId xmlns:p14="http://schemas.microsoft.com/office/powerpoint/2010/main" val="89181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20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20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20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20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20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20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2" grpId="0"/>
      <p:bldP spid="19464" grpId="0"/>
      <p:bldP spid="19470" grpId="0"/>
      <p:bldP spid="19471" grpId="0"/>
      <p:bldP spid="19472" grpId="0"/>
      <p:bldP spid="194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s-CL"/>
              <a:t>Hernán Verdugo Fabiani www.hverdugo.cl</a:t>
            </a:r>
          </a:p>
        </p:txBody>
      </p:sp>
      <p:sp>
        <p:nvSpPr>
          <p:cNvPr id="23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AF2-E4C6-40B9-BAE7-E351729A638A}" type="slidenum">
              <a:rPr lang="es-ES" altLang="es-CL"/>
              <a:pPr/>
              <a:t>8</a:t>
            </a:fld>
            <a:endParaRPr lang="es-ES" altLang="es-CL"/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7967664" y="4005264"/>
            <a:ext cx="2700337" cy="285273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7967664" y="2276475"/>
            <a:ext cx="2700337" cy="1728788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4151313" y="4005264"/>
            <a:ext cx="3816350" cy="28527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4151313" y="2276475"/>
            <a:ext cx="3816350" cy="1728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4"/>
            <a:ext cx="10981267" cy="838200"/>
          </a:xfrm>
        </p:spPr>
        <p:txBody>
          <a:bodyPr/>
          <a:lstStyle/>
          <a:p>
            <a:r>
              <a:rPr lang="es-ES_tradnl" altLang="es-CL" dirty="0" smtClean="0"/>
              <a:t>ejercicio</a:t>
            </a:r>
            <a:endParaRPr lang="es-ES" altLang="es-CL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0311" y="849313"/>
            <a:ext cx="11060289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 dirty="0">
                <a:solidFill>
                  <a:schemeClr val="bg1"/>
                </a:solidFill>
              </a:rPr>
              <a:t>Sobre el suelo hay un bloque de aluminio, de medidas 20 cm de alto, 30 cm de ancho y 40 cm de largo. ¿Qué presión ejerce sobre el suelo?</a:t>
            </a:r>
            <a:endParaRPr lang="es-ES" altLang="es-CL" b="1" dirty="0">
              <a:solidFill>
                <a:schemeClr val="bg1"/>
              </a:solidFill>
            </a:endParaRP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1919289" y="3429001"/>
            <a:ext cx="1800225" cy="1008063"/>
          </a:xfrm>
          <a:prstGeom prst="cube">
            <a:avLst>
              <a:gd name="adj" fmla="val 59528"/>
            </a:avLst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L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782888" y="4437063"/>
            <a:ext cx="0" cy="7921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424113" y="4437064"/>
            <a:ext cx="0" cy="720725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2855914" y="2781300"/>
            <a:ext cx="50323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432175" y="2349501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>
                <a:solidFill>
                  <a:schemeClr val="bg1"/>
                </a:solidFill>
              </a:rPr>
              <a:t>A</a:t>
            </a:r>
            <a:endParaRPr lang="es-ES" altLang="es-CL" b="1">
              <a:solidFill>
                <a:schemeClr val="bg1"/>
              </a:solidFill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135189" y="4581526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P</a:t>
            </a:r>
            <a:endParaRPr lang="es-ES" altLang="es-CL" b="1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782889" y="47259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F</a:t>
            </a:r>
            <a:endParaRPr lang="es-ES" altLang="es-CL" b="1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295775" y="4149725"/>
            <a:ext cx="32400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 dirty="0"/>
              <a:t>La fuerza que actúa sobre el área de contacto, es el peso del bloque:</a:t>
            </a:r>
            <a:endParaRPr lang="el-GR" altLang="es-CL" b="1" dirty="0">
              <a:cs typeface="Arial" panose="020B0604020202020204" pitchFamily="34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135189" y="5805488"/>
            <a:ext cx="115252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V = abc</a:t>
            </a:r>
          </a:p>
          <a:p>
            <a:pPr>
              <a:spcBef>
                <a:spcPct val="50000"/>
              </a:spcBef>
            </a:pPr>
            <a:r>
              <a:rPr lang="es-ES_tradnl" altLang="es-CL" b="1"/>
              <a:t>m = </a:t>
            </a:r>
            <a:r>
              <a:rPr lang="el-GR" altLang="es-CL" b="1">
                <a:cs typeface="Arial" panose="020B0604020202020204" pitchFamily="34" charset="0"/>
              </a:rPr>
              <a:t>ρ</a:t>
            </a:r>
            <a:r>
              <a:rPr lang="es-ES_tradnl" altLang="es-CL" b="1">
                <a:cs typeface="Arial" panose="020B0604020202020204" pitchFamily="34" charset="0"/>
              </a:rPr>
              <a:t>V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4294188" y="1899443"/>
            <a:ext cx="3673475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 dirty="0"/>
              <a:t>Volumen del bloque:</a:t>
            </a:r>
          </a:p>
          <a:p>
            <a:pPr>
              <a:spcBef>
                <a:spcPct val="50000"/>
              </a:spcBef>
            </a:pPr>
            <a:endParaRPr lang="es-ES_tradnl" altLang="es-CL" b="1" dirty="0"/>
          </a:p>
          <a:p>
            <a:pPr>
              <a:spcBef>
                <a:spcPct val="50000"/>
              </a:spcBef>
            </a:pPr>
            <a:r>
              <a:rPr lang="es-ES_tradnl" altLang="es-CL" b="1" dirty="0"/>
              <a:t>V = </a:t>
            </a:r>
            <a:r>
              <a:rPr lang="es-ES_tradnl" altLang="es-CL" b="1" dirty="0" err="1"/>
              <a:t>abc</a:t>
            </a:r>
            <a:r>
              <a:rPr lang="es-ES_tradnl" altLang="es-CL" b="1" dirty="0"/>
              <a:t> = 0,2 [m]x0,3[m]x0,4[m]</a:t>
            </a:r>
          </a:p>
          <a:p>
            <a:pPr>
              <a:spcBef>
                <a:spcPct val="50000"/>
              </a:spcBef>
            </a:pPr>
            <a:r>
              <a:rPr lang="es-ES_tradnl" altLang="es-CL" b="1" dirty="0"/>
              <a:t>V = 0,024 [m</a:t>
            </a:r>
            <a:r>
              <a:rPr lang="es-ES_tradnl" altLang="es-CL" b="1" baseline="30000" dirty="0"/>
              <a:t>3</a:t>
            </a:r>
            <a:r>
              <a:rPr lang="es-ES_tradnl" altLang="es-CL" b="1" dirty="0"/>
              <a:t>]</a:t>
            </a:r>
            <a:endParaRPr lang="es-ES" altLang="es-CL" b="1" dirty="0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7845426" y="1869282"/>
            <a:ext cx="2700337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 dirty="0"/>
              <a:t>Área de contacto:</a:t>
            </a:r>
          </a:p>
          <a:p>
            <a:pPr>
              <a:spcBef>
                <a:spcPct val="50000"/>
              </a:spcBef>
            </a:pPr>
            <a:endParaRPr lang="es-ES_tradnl" altLang="es-CL" b="1" dirty="0"/>
          </a:p>
          <a:p>
            <a:pPr>
              <a:spcBef>
                <a:spcPct val="50000"/>
              </a:spcBef>
            </a:pPr>
            <a:r>
              <a:rPr lang="es-ES_tradnl" altLang="es-CL" b="1" dirty="0"/>
              <a:t>A = </a:t>
            </a:r>
            <a:r>
              <a:rPr lang="es-ES_tradnl" altLang="es-CL" b="1" dirty="0" err="1"/>
              <a:t>bc</a:t>
            </a:r>
            <a:r>
              <a:rPr lang="es-ES_tradnl" altLang="es-CL" b="1" dirty="0"/>
              <a:t> = 0,3[m]x0,4[m]</a:t>
            </a:r>
          </a:p>
          <a:p>
            <a:pPr>
              <a:spcBef>
                <a:spcPct val="50000"/>
              </a:spcBef>
            </a:pPr>
            <a:r>
              <a:rPr lang="es-ES_tradnl" altLang="es-CL" b="1" dirty="0"/>
              <a:t>A = 0,12 [m</a:t>
            </a:r>
            <a:r>
              <a:rPr lang="es-ES_tradnl" altLang="es-CL" b="1" baseline="30000" dirty="0"/>
              <a:t>2</a:t>
            </a:r>
            <a:r>
              <a:rPr lang="es-ES_tradnl" altLang="es-CL" b="1" dirty="0"/>
              <a:t>]</a:t>
            </a:r>
            <a:endParaRPr lang="es-ES" altLang="es-CL" b="1" dirty="0"/>
          </a:p>
        </p:txBody>
      </p:sp>
      <p:pic>
        <p:nvPicPr>
          <p:cNvPr id="20503" name="Picture 2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81525"/>
            <a:ext cx="1995488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8401051" y="4149726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/>
              <a:t>Presión</a:t>
            </a:r>
            <a:endParaRPr lang="es-ES" altLang="es-CL" b="1"/>
          </a:p>
        </p:txBody>
      </p:sp>
      <p:pic>
        <p:nvPicPr>
          <p:cNvPr id="20506" name="Picture 2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6" y="5084764"/>
            <a:ext cx="352742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6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780"/>
                            </p:stCondLst>
                            <p:childTnLst>
                              <p:par>
                                <p:cTn id="8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8" dur="80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9" dur="80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80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820"/>
                            </p:stCondLst>
                            <p:childTnLst>
                              <p:par>
                                <p:cTn id="1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9" grpId="0"/>
      <p:bldP spid="20490" grpId="0"/>
      <p:bldP spid="20491" grpId="0"/>
      <p:bldP spid="20492" grpId="0"/>
      <p:bldP spid="20493" grpId="0"/>
      <p:bldP spid="20496" grpId="0"/>
      <p:bldP spid="20501" grpId="0"/>
      <p:bldP spid="205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E3DD-001B-4D07-AEB7-CBBBAE73C895}" type="slidenum">
              <a:rPr lang="es-ES" altLang="es-CL"/>
              <a:pPr/>
              <a:t>9</a:t>
            </a:fld>
            <a:endParaRPr lang="es-ES" altLang="es-CL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L" b="1" dirty="0"/>
              <a:t>Presión atmosférica</a:t>
            </a:r>
            <a:endParaRPr lang="es-ES" altLang="es-CL" b="1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24000" y="1412876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b="1" dirty="0"/>
              <a:t>Es la presión que el aire ejerce sobre la superficie terrestre.</a:t>
            </a:r>
            <a:endParaRPr lang="es-ES" altLang="es-CL" b="1" dirty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2420939"/>
            <a:ext cx="3632200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311900" y="2349501"/>
            <a:ext cx="3887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 dirty="0"/>
              <a:t>Cuando se mide la presión atmosférica, se está midiendo la presión que ejerce el peso de una columna de aire sobre 1 [m</a:t>
            </a:r>
            <a:r>
              <a:rPr lang="es-ES_tradnl" altLang="es-CL" b="1" baseline="30000" dirty="0"/>
              <a:t>2</a:t>
            </a:r>
            <a:r>
              <a:rPr lang="es-ES_tradnl" altLang="es-CL" b="1" dirty="0"/>
              <a:t>] de área en la superficie terrestre.</a:t>
            </a:r>
            <a:endParaRPr lang="es-ES" altLang="es-CL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311901" y="4292600"/>
            <a:ext cx="4105275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CL" b="1"/>
              <a:t>La presión atmosférica en la superficie de la Tierra es: </a:t>
            </a:r>
          </a:p>
          <a:p>
            <a:pPr algn="ctr">
              <a:spcBef>
                <a:spcPct val="50000"/>
              </a:spcBef>
            </a:pPr>
            <a:r>
              <a:rPr lang="es-ES_tradnl" altLang="es-CL" b="1"/>
              <a:t>P = 101.325 [Pa]</a:t>
            </a:r>
          </a:p>
          <a:p>
            <a:pPr>
              <a:spcBef>
                <a:spcPct val="50000"/>
              </a:spcBef>
            </a:pPr>
            <a:r>
              <a:rPr lang="es-ES_tradnl" altLang="es-CL" b="1"/>
              <a:t>y se aproxima a:</a:t>
            </a:r>
          </a:p>
          <a:p>
            <a:pPr algn="ctr">
              <a:spcBef>
                <a:spcPct val="50000"/>
              </a:spcBef>
            </a:pPr>
            <a:r>
              <a:rPr lang="es-ES_tradnl" altLang="es-CL" b="1"/>
              <a:t>P = 1,01X10</a:t>
            </a:r>
            <a:r>
              <a:rPr lang="es-ES_tradnl" altLang="es-CL" b="1" baseline="30000"/>
              <a:t>5 </a:t>
            </a:r>
            <a:r>
              <a:rPr lang="es-ES_tradnl" altLang="es-CL" b="1"/>
              <a:t>[Pa]</a:t>
            </a:r>
            <a:endParaRPr lang="es-ES" altLang="es-CL" b="1"/>
          </a:p>
        </p:txBody>
      </p:sp>
    </p:spTree>
    <p:extLst>
      <p:ext uri="{BB962C8B-B14F-4D97-AF65-F5344CB8AC3E}">
        <p14:creationId xmlns:p14="http://schemas.microsoft.com/office/powerpoint/2010/main" val="390436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/>
      <p:bldP spid="2253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890</Words>
  <Application>Microsoft Office PowerPoint</Application>
  <PresentationFormat>Panorámica</PresentationFormat>
  <Paragraphs>130</Paragraphs>
  <Slides>14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Tema de Office</vt:lpstr>
      <vt:lpstr>Ecuación</vt:lpstr>
      <vt:lpstr>Termodinámica: 4° Medio</vt:lpstr>
      <vt:lpstr>Presentación de PowerPoint</vt:lpstr>
      <vt:lpstr>Conceptos previos</vt:lpstr>
      <vt:lpstr>Volumen de un cuerpo irregular</vt:lpstr>
      <vt:lpstr>Densidad</vt:lpstr>
      <vt:lpstr>Presión</vt:lpstr>
      <vt:lpstr>Un ejercicio</vt:lpstr>
      <vt:lpstr>ejercicio</vt:lpstr>
      <vt:lpstr>Presión atmosférica</vt:lpstr>
      <vt:lpstr>Principio de Pascal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Termodinámica: 4° Medio</dc:title>
  <dc:creator>PATTY</dc:creator>
  <cp:lastModifiedBy>PATTY</cp:lastModifiedBy>
  <cp:revision>10</cp:revision>
  <dcterms:created xsi:type="dcterms:W3CDTF">2020-03-18T12:52:41Z</dcterms:created>
  <dcterms:modified xsi:type="dcterms:W3CDTF">2020-03-18T15:39:08Z</dcterms:modified>
</cp:coreProperties>
</file>